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FFD04-E1DF-403E-9155-9056F7106AF9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4BAF1-605D-4AF9-8889-CB0C0DAB7D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1414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50BB7-5135-4283-8DC3-5587DB609E50}" type="datetimeFigureOut">
              <a:rPr lang="de-DE" smtClean="0"/>
              <a:t>29.01.2016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B01A7-C334-438A-9513-04F90CE61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1242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46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01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1A7F-4243-47CE-A0B5-982909F18B39}" type="datetime1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Brennen und Löschen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1322-19DF-4121-95F2-2D693AA1D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38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8BC9-82F5-47CC-A32A-A292E025F0E9}" type="datetime1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Brennen und Löschen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1322-19DF-4121-95F2-2D693AA1D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87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F430-259E-48FF-A144-C82FBF7BB563}" type="datetime1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Brennen und Löschen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1322-19DF-4121-95F2-2D693AA1D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77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A55-7AFC-476D-B9F1-459038FD8408}" type="datetime1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Brennen und Löschen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1322-19DF-4121-95F2-2D693AA1D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37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4A0-B7A2-4545-B9AC-4D89D907FD83}" type="datetime1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Brennen und Löschen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1322-19DF-4121-95F2-2D693AA1D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22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315C-BFDC-4B6D-9EB3-C4ECF48242AA}" type="datetime1">
              <a:rPr lang="de-DE" smtClean="0"/>
              <a:t>29.01.2016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Brennen und Löschen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1322-19DF-4121-95F2-2D693AA1D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2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AF82-DB3E-4592-8497-69C3FD5C8CAB}" type="datetime1">
              <a:rPr lang="de-DE" smtClean="0"/>
              <a:t>29.01.2016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Brennen und Löschen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1322-19DF-4121-95F2-2D693AA1D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13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CE19-E522-4B59-859C-216639D321DD}" type="datetime1">
              <a:rPr lang="de-DE" smtClean="0"/>
              <a:t>29.01.2016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Brennen und Löschen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1322-19DF-4121-95F2-2D693AA1D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00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0447-8ABF-46DB-82D9-7CAB1F665CB2}" type="datetime1">
              <a:rPr lang="de-DE" smtClean="0"/>
              <a:t>29.01.2016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Brennen und Löschen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1322-19DF-4121-95F2-2D693AA1D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31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EA8F-5B15-44B3-8504-D20952227EA5}" type="datetime1">
              <a:rPr lang="de-DE" smtClean="0"/>
              <a:t>29.01.2016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Brennen und Löschen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1322-19DF-4121-95F2-2D693AA1D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45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07B9-3C29-479E-9B94-847385382DAB}" type="datetime1">
              <a:rPr lang="de-DE" smtClean="0"/>
              <a:t>29.01.2016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Brennen und Löschen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1322-19DF-4121-95F2-2D693AA1D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67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A877-4F1B-4F64-9CAF-14FF847B2553}" type="datetime1">
              <a:rPr lang="de-DE" smtClean="0"/>
              <a:t>29.01.2016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Brennen und Löschen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1322-19DF-4121-95F2-2D693AA1D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87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96440" y="1171976"/>
            <a:ext cx="6944518" cy="2459865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Brennen und Löschen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Mengenverhältnis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026813" y="1250950"/>
            <a:ext cx="8001000" cy="5105400"/>
            <a:chOff x="5616" y="864"/>
            <a:chExt cx="5040" cy="3216"/>
          </a:xfrm>
        </p:grpSpPr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5616" y="864"/>
              <a:ext cx="504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7" name="Freeform 39"/>
            <p:cNvSpPr>
              <a:spLocks noChangeAspect="1"/>
            </p:cNvSpPr>
            <p:nvPr/>
          </p:nvSpPr>
          <p:spPr bwMode="auto">
            <a:xfrm>
              <a:off x="7268" y="2421"/>
              <a:ext cx="3228" cy="1541"/>
            </a:xfrm>
            <a:custGeom>
              <a:avLst/>
              <a:gdLst>
                <a:gd name="T0" fmla="*/ 0 w 4972"/>
                <a:gd name="T1" fmla="*/ 667 h 2373"/>
                <a:gd name="T2" fmla="*/ 1382 w 4972"/>
                <a:gd name="T3" fmla="*/ 1001 h 2373"/>
                <a:gd name="T4" fmla="*/ 2096 w 4972"/>
                <a:gd name="T5" fmla="*/ 1001 h 2373"/>
                <a:gd name="T6" fmla="*/ 1286 w 4972"/>
                <a:gd name="T7" fmla="*/ 0 h 2373"/>
                <a:gd name="T8" fmla="*/ 952 w 4972"/>
                <a:gd name="T9" fmla="*/ 143 h 2373"/>
                <a:gd name="T10" fmla="*/ 1382 w 4972"/>
                <a:gd name="T11" fmla="*/ 667 h 2373"/>
                <a:gd name="T12" fmla="*/ 0 w 4972"/>
                <a:gd name="T13" fmla="*/ 667 h 2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" h="2373">
                  <a:moveTo>
                    <a:pt x="0" y="1582"/>
                  </a:moveTo>
                  <a:lnTo>
                    <a:pt x="3277" y="2373"/>
                  </a:lnTo>
                  <a:lnTo>
                    <a:pt x="4972" y="2373"/>
                  </a:lnTo>
                  <a:lnTo>
                    <a:pt x="3051" y="0"/>
                  </a:lnTo>
                  <a:lnTo>
                    <a:pt x="2260" y="339"/>
                  </a:lnTo>
                  <a:lnTo>
                    <a:pt x="3277" y="1582"/>
                  </a:lnTo>
                  <a:lnTo>
                    <a:pt x="0" y="158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40"/>
            <p:cNvSpPr>
              <a:spLocks noChangeAspect="1"/>
            </p:cNvSpPr>
            <p:nvPr/>
          </p:nvSpPr>
          <p:spPr bwMode="auto">
            <a:xfrm>
              <a:off x="5672" y="2421"/>
              <a:ext cx="3228" cy="1541"/>
            </a:xfrm>
            <a:custGeom>
              <a:avLst/>
              <a:gdLst>
                <a:gd name="T0" fmla="*/ 810 w 4972"/>
                <a:gd name="T1" fmla="*/ 0 h 2373"/>
                <a:gd name="T2" fmla="*/ 0 w 4972"/>
                <a:gd name="T3" fmla="*/ 1001 h 2373"/>
                <a:gd name="T4" fmla="*/ 2096 w 4972"/>
                <a:gd name="T5" fmla="*/ 1001 h 2373"/>
                <a:gd name="T6" fmla="*/ 714 w 4972"/>
                <a:gd name="T7" fmla="*/ 667 h 2373"/>
                <a:gd name="T8" fmla="*/ 1143 w 4972"/>
                <a:gd name="T9" fmla="*/ 143 h 2373"/>
                <a:gd name="T10" fmla="*/ 810 w 4972"/>
                <a:gd name="T11" fmla="*/ 0 h 2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72" h="2373">
                  <a:moveTo>
                    <a:pt x="1921" y="0"/>
                  </a:moveTo>
                  <a:lnTo>
                    <a:pt x="0" y="2373"/>
                  </a:lnTo>
                  <a:lnTo>
                    <a:pt x="4972" y="2373"/>
                  </a:lnTo>
                  <a:lnTo>
                    <a:pt x="1695" y="1582"/>
                  </a:lnTo>
                  <a:lnTo>
                    <a:pt x="2712" y="339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6770" y="3449"/>
              <a:ext cx="2646" cy="513"/>
              <a:chOff x="6770" y="3449"/>
              <a:chExt cx="2646" cy="513"/>
            </a:xfrm>
          </p:grpSpPr>
          <p:sp>
            <p:nvSpPr>
              <p:cNvPr id="17" name="Freeform 42"/>
              <p:cNvSpPr>
                <a:spLocks noChangeAspect="1"/>
              </p:cNvSpPr>
              <p:nvPr/>
            </p:nvSpPr>
            <p:spPr bwMode="auto">
              <a:xfrm>
                <a:off x="6770" y="3449"/>
                <a:ext cx="2646" cy="513"/>
              </a:xfrm>
              <a:custGeom>
                <a:avLst/>
                <a:gdLst>
                  <a:gd name="T0" fmla="*/ 0 w 4068"/>
                  <a:gd name="T1" fmla="*/ 0 h 791"/>
                  <a:gd name="T2" fmla="*/ 1387 w 4068"/>
                  <a:gd name="T3" fmla="*/ 333 h 791"/>
                  <a:gd name="T4" fmla="*/ 1721 w 4068"/>
                  <a:gd name="T5" fmla="*/ 333 h 791"/>
                  <a:gd name="T6" fmla="*/ 335 w 4068"/>
                  <a:gd name="T7" fmla="*/ 0 h 791"/>
                  <a:gd name="T8" fmla="*/ 0 w 4068"/>
                  <a:gd name="T9" fmla="*/ 0 h 7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8" h="791">
                    <a:moveTo>
                      <a:pt x="0" y="0"/>
                    </a:moveTo>
                    <a:lnTo>
                      <a:pt x="3277" y="791"/>
                    </a:lnTo>
                    <a:lnTo>
                      <a:pt x="4068" y="791"/>
                    </a:lnTo>
                    <a:lnTo>
                      <a:pt x="7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7138" y="3522"/>
                <a:ext cx="1911" cy="367"/>
              </a:xfrm>
              <a:prstGeom prst="leftRightArrow">
                <a:avLst>
                  <a:gd name="adj1" fmla="val 66370"/>
                  <a:gd name="adj2" fmla="val 50866"/>
                </a:avLst>
              </a:prstGeom>
              <a:solidFill>
                <a:srgbClr val="EAEAEA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9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7190" y="3611"/>
                <a:ext cx="1834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EAEAE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700" b="1"/>
                  <a:t>richtiges Mengenverhältnis</a:t>
                </a:r>
              </a:p>
            </p:txBody>
          </p:sp>
        </p:grpSp>
        <p:sp>
          <p:nvSpPr>
            <p:cNvPr id="10" name="Freeform 45"/>
            <p:cNvSpPr>
              <a:spLocks noChangeAspect="1"/>
            </p:cNvSpPr>
            <p:nvPr/>
          </p:nvSpPr>
          <p:spPr bwMode="auto">
            <a:xfrm>
              <a:off x="6910" y="960"/>
              <a:ext cx="2344" cy="1683"/>
            </a:xfrm>
            <a:custGeom>
              <a:avLst/>
              <a:gdLst>
                <a:gd name="T0" fmla="*/ 0 w 3616"/>
                <a:gd name="T1" fmla="*/ 947 h 2599"/>
                <a:gd name="T2" fmla="*/ 333 w 3616"/>
                <a:gd name="T3" fmla="*/ 1090 h 2599"/>
                <a:gd name="T4" fmla="*/ 760 w 3616"/>
                <a:gd name="T5" fmla="*/ 569 h 2599"/>
                <a:gd name="T6" fmla="*/ 1187 w 3616"/>
                <a:gd name="T7" fmla="*/ 1090 h 2599"/>
                <a:gd name="T8" fmla="*/ 1519 w 3616"/>
                <a:gd name="T9" fmla="*/ 947 h 2599"/>
                <a:gd name="T10" fmla="*/ 760 w 3616"/>
                <a:gd name="T11" fmla="*/ 0 h 2599"/>
                <a:gd name="T12" fmla="*/ 0 w 3616"/>
                <a:gd name="T13" fmla="*/ 947 h 2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6" h="2599">
                  <a:moveTo>
                    <a:pt x="0" y="2260"/>
                  </a:moveTo>
                  <a:lnTo>
                    <a:pt x="791" y="2599"/>
                  </a:lnTo>
                  <a:lnTo>
                    <a:pt x="1808" y="1356"/>
                  </a:lnTo>
                  <a:lnTo>
                    <a:pt x="2825" y="2599"/>
                  </a:lnTo>
                  <a:lnTo>
                    <a:pt x="3616" y="2260"/>
                  </a:lnTo>
                  <a:lnTo>
                    <a:pt x="1808" y="0"/>
                  </a:lnTo>
                  <a:lnTo>
                    <a:pt x="0" y="226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Rectangle 46"/>
            <p:cNvSpPr>
              <a:spLocks noChangeArrowheads="1"/>
            </p:cNvSpPr>
            <p:nvPr/>
          </p:nvSpPr>
          <p:spPr bwMode="auto">
            <a:xfrm>
              <a:off x="5956" y="3717"/>
              <a:ext cx="134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 b="1"/>
                <a:t>Brennbarer Stoff</a:t>
              </a:r>
            </a:p>
          </p:txBody>
        </p:sp>
        <p:sp>
          <p:nvSpPr>
            <p:cNvPr id="12" name="Rectangle 47"/>
            <p:cNvSpPr>
              <a:spLocks noChangeArrowheads="1"/>
            </p:cNvSpPr>
            <p:nvPr/>
          </p:nvSpPr>
          <p:spPr bwMode="auto">
            <a:xfrm>
              <a:off x="9368" y="3718"/>
              <a:ext cx="86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 b="1"/>
                <a:t>Sauerstoff</a:t>
              </a:r>
            </a:p>
          </p:txBody>
        </p:sp>
        <p:sp>
          <p:nvSpPr>
            <p:cNvPr id="13" name="Rectangle 48"/>
            <p:cNvSpPr>
              <a:spLocks noChangeArrowheads="1"/>
            </p:cNvSpPr>
            <p:nvPr/>
          </p:nvSpPr>
          <p:spPr bwMode="auto">
            <a:xfrm>
              <a:off x="7496" y="1605"/>
              <a:ext cx="115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 b="1"/>
                <a:t>Zündenergie</a:t>
              </a:r>
            </a:p>
          </p:txBody>
        </p:sp>
        <p:pic>
          <p:nvPicPr>
            <p:cNvPr id="14" name="Picture 49" descr="JF-DOC-M01-01-131097-G1-c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4" y="3189"/>
              <a:ext cx="76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50"/>
            <p:cNvSpPr>
              <a:spLocks/>
            </p:cNvSpPr>
            <p:nvPr/>
          </p:nvSpPr>
          <p:spPr bwMode="auto">
            <a:xfrm>
              <a:off x="7281" y="3447"/>
              <a:ext cx="2142" cy="516"/>
            </a:xfrm>
            <a:custGeom>
              <a:avLst/>
              <a:gdLst>
                <a:gd name="T0" fmla="*/ 0 w 2142"/>
                <a:gd name="T1" fmla="*/ 0 h 516"/>
                <a:gd name="T2" fmla="*/ 554 w 2142"/>
                <a:gd name="T3" fmla="*/ 138 h 516"/>
                <a:gd name="T4" fmla="*/ 1581 w 2142"/>
                <a:gd name="T5" fmla="*/ 132 h 516"/>
                <a:gd name="T6" fmla="*/ 1580 w 2142"/>
                <a:gd name="T7" fmla="*/ 66 h 516"/>
                <a:gd name="T8" fmla="*/ 1773 w 2142"/>
                <a:gd name="T9" fmla="*/ 260 h 516"/>
                <a:gd name="T10" fmla="*/ 1646 w 2142"/>
                <a:gd name="T11" fmla="*/ 389 h 516"/>
                <a:gd name="T12" fmla="*/ 2142 w 2142"/>
                <a:gd name="T13" fmla="*/ 516 h 5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2" h="516">
                  <a:moveTo>
                    <a:pt x="0" y="0"/>
                  </a:moveTo>
                  <a:lnTo>
                    <a:pt x="554" y="138"/>
                  </a:lnTo>
                  <a:lnTo>
                    <a:pt x="1581" y="132"/>
                  </a:lnTo>
                  <a:lnTo>
                    <a:pt x="1580" y="66"/>
                  </a:lnTo>
                  <a:lnTo>
                    <a:pt x="1773" y="260"/>
                  </a:lnTo>
                  <a:lnTo>
                    <a:pt x="1646" y="389"/>
                  </a:lnTo>
                  <a:lnTo>
                    <a:pt x="2142" y="5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51"/>
            <p:cNvSpPr>
              <a:spLocks/>
            </p:cNvSpPr>
            <p:nvPr/>
          </p:nvSpPr>
          <p:spPr bwMode="auto">
            <a:xfrm>
              <a:off x="8739" y="2426"/>
              <a:ext cx="515" cy="220"/>
            </a:xfrm>
            <a:custGeom>
              <a:avLst/>
              <a:gdLst>
                <a:gd name="T0" fmla="*/ 0 w 515"/>
                <a:gd name="T1" fmla="*/ 220 h 220"/>
                <a:gd name="T2" fmla="*/ 515 w 515"/>
                <a:gd name="T3" fmla="*/ 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5" h="220">
                  <a:moveTo>
                    <a:pt x="0" y="220"/>
                  </a:moveTo>
                  <a:lnTo>
                    <a:pt x="51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2026813" y="1250950"/>
            <a:ext cx="8001000" cy="5105400"/>
            <a:chOff x="1776" y="-336"/>
            <a:chExt cx="5040" cy="3216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776" y="-336"/>
              <a:ext cx="504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1832" y="-240"/>
              <a:ext cx="4824" cy="3002"/>
              <a:chOff x="450" y="960"/>
              <a:chExt cx="4824" cy="3002"/>
            </a:xfrm>
          </p:grpSpPr>
          <p:pic>
            <p:nvPicPr>
              <p:cNvPr id="23" name="Picture 21" descr="JF-DOC-M01-01-131097-G1-c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" y="2229"/>
                <a:ext cx="783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" name="Group 22"/>
              <p:cNvGrpSpPr>
                <a:grpSpLocks/>
              </p:cNvGrpSpPr>
              <p:nvPr/>
            </p:nvGrpSpPr>
            <p:grpSpPr bwMode="auto">
              <a:xfrm>
                <a:off x="450" y="960"/>
                <a:ext cx="4824" cy="3002"/>
                <a:chOff x="450" y="960"/>
                <a:chExt cx="4824" cy="3002"/>
              </a:xfrm>
            </p:grpSpPr>
            <p:sp>
              <p:nvSpPr>
                <p:cNvPr id="31" name="Freeform 23"/>
                <p:cNvSpPr>
                  <a:spLocks noChangeAspect="1"/>
                </p:cNvSpPr>
                <p:nvPr/>
              </p:nvSpPr>
              <p:spPr bwMode="auto">
                <a:xfrm>
                  <a:off x="2046" y="2421"/>
                  <a:ext cx="3228" cy="1541"/>
                </a:xfrm>
                <a:custGeom>
                  <a:avLst/>
                  <a:gdLst>
                    <a:gd name="T0" fmla="*/ 0 w 4972"/>
                    <a:gd name="T1" fmla="*/ 667 h 2373"/>
                    <a:gd name="T2" fmla="*/ 1382 w 4972"/>
                    <a:gd name="T3" fmla="*/ 1001 h 2373"/>
                    <a:gd name="T4" fmla="*/ 2096 w 4972"/>
                    <a:gd name="T5" fmla="*/ 1001 h 2373"/>
                    <a:gd name="T6" fmla="*/ 1286 w 4972"/>
                    <a:gd name="T7" fmla="*/ 0 h 2373"/>
                    <a:gd name="T8" fmla="*/ 952 w 4972"/>
                    <a:gd name="T9" fmla="*/ 143 h 2373"/>
                    <a:gd name="T10" fmla="*/ 1382 w 4972"/>
                    <a:gd name="T11" fmla="*/ 667 h 2373"/>
                    <a:gd name="T12" fmla="*/ 0 w 4972"/>
                    <a:gd name="T13" fmla="*/ 667 h 23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72" h="2373">
                      <a:moveTo>
                        <a:pt x="0" y="1582"/>
                      </a:moveTo>
                      <a:lnTo>
                        <a:pt x="3277" y="2373"/>
                      </a:lnTo>
                      <a:lnTo>
                        <a:pt x="4972" y="2373"/>
                      </a:lnTo>
                      <a:lnTo>
                        <a:pt x="3051" y="0"/>
                      </a:lnTo>
                      <a:lnTo>
                        <a:pt x="2260" y="339"/>
                      </a:lnTo>
                      <a:lnTo>
                        <a:pt x="3277" y="1582"/>
                      </a:lnTo>
                      <a:lnTo>
                        <a:pt x="0" y="158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Freeform 24"/>
                <p:cNvSpPr>
                  <a:spLocks noChangeAspect="1"/>
                </p:cNvSpPr>
                <p:nvPr/>
              </p:nvSpPr>
              <p:spPr bwMode="auto">
                <a:xfrm>
                  <a:off x="450" y="2421"/>
                  <a:ext cx="3228" cy="1541"/>
                </a:xfrm>
                <a:custGeom>
                  <a:avLst/>
                  <a:gdLst>
                    <a:gd name="T0" fmla="*/ 810 w 4972"/>
                    <a:gd name="T1" fmla="*/ 0 h 2373"/>
                    <a:gd name="T2" fmla="*/ 0 w 4972"/>
                    <a:gd name="T3" fmla="*/ 1001 h 2373"/>
                    <a:gd name="T4" fmla="*/ 2096 w 4972"/>
                    <a:gd name="T5" fmla="*/ 1001 h 2373"/>
                    <a:gd name="T6" fmla="*/ 714 w 4972"/>
                    <a:gd name="T7" fmla="*/ 667 h 2373"/>
                    <a:gd name="T8" fmla="*/ 1143 w 4972"/>
                    <a:gd name="T9" fmla="*/ 143 h 2373"/>
                    <a:gd name="T10" fmla="*/ 810 w 4972"/>
                    <a:gd name="T11" fmla="*/ 0 h 23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72" h="2373">
                      <a:moveTo>
                        <a:pt x="1921" y="0"/>
                      </a:moveTo>
                      <a:lnTo>
                        <a:pt x="0" y="2373"/>
                      </a:lnTo>
                      <a:lnTo>
                        <a:pt x="4972" y="2373"/>
                      </a:lnTo>
                      <a:lnTo>
                        <a:pt x="1695" y="1582"/>
                      </a:lnTo>
                      <a:lnTo>
                        <a:pt x="2712" y="339"/>
                      </a:lnTo>
                      <a:lnTo>
                        <a:pt x="1921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3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1548" y="3449"/>
                  <a:ext cx="2646" cy="513"/>
                  <a:chOff x="3452" y="14129"/>
                  <a:chExt cx="4068" cy="791"/>
                </a:xfrm>
              </p:grpSpPr>
              <p:sp>
                <p:nvSpPr>
                  <p:cNvPr id="35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3452" y="14129"/>
                    <a:ext cx="4068" cy="791"/>
                  </a:xfrm>
                  <a:custGeom>
                    <a:avLst/>
                    <a:gdLst>
                      <a:gd name="T0" fmla="*/ 0 w 4068"/>
                      <a:gd name="T1" fmla="*/ 0 h 791"/>
                      <a:gd name="T2" fmla="*/ 3277 w 4068"/>
                      <a:gd name="T3" fmla="*/ 791 h 791"/>
                      <a:gd name="T4" fmla="*/ 4068 w 4068"/>
                      <a:gd name="T5" fmla="*/ 791 h 791"/>
                      <a:gd name="T6" fmla="*/ 791 w 4068"/>
                      <a:gd name="T7" fmla="*/ 0 h 791"/>
                      <a:gd name="T8" fmla="*/ 0 w 4068"/>
                      <a:gd name="T9" fmla="*/ 0 h 7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68" h="791">
                        <a:moveTo>
                          <a:pt x="0" y="0"/>
                        </a:moveTo>
                        <a:lnTo>
                          <a:pt x="3277" y="791"/>
                        </a:lnTo>
                        <a:lnTo>
                          <a:pt x="4068" y="791"/>
                        </a:lnTo>
                        <a:lnTo>
                          <a:pt x="79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7" y="14242"/>
                    <a:ext cx="2938" cy="565"/>
                  </a:xfrm>
                  <a:prstGeom prst="leftRightArrow">
                    <a:avLst>
                      <a:gd name="adj1" fmla="val 66370"/>
                      <a:gd name="adj2" fmla="val 50796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37" name="Rectangl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14379"/>
                    <a:ext cx="2820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700" b="1"/>
                      <a:t>richtiges Mengenverhältnis</a:t>
                    </a:r>
                  </a:p>
                </p:txBody>
              </p:sp>
            </p:grpSp>
            <p:sp>
              <p:nvSpPr>
                <p:cNvPr id="34" name="Freeform 29"/>
                <p:cNvSpPr>
                  <a:spLocks noChangeAspect="1"/>
                </p:cNvSpPr>
                <p:nvPr/>
              </p:nvSpPr>
              <p:spPr bwMode="auto">
                <a:xfrm>
                  <a:off x="1688" y="960"/>
                  <a:ext cx="2344" cy="1683"/>
                </a:xfrm>
                <a:custGeom>
                  <a:avLst/>
                  <a:gdLst>
                    <a:gd name="T0" fmla="*/ 0 w 3616"/>
                    <a:gd name="T1" fmla="*/ 947 h 2599"/>
                    <a:gd name="T2" fmla="*/ 333 w 3616"/>
                    <a:gd name="T3" fmla="*/ 1090 h 2599"/>
                    <a:gd name="T4" fmla="*/ 760 w 3616"/>
                    <a:gd name="T5" fmla="*/ 569 h 2599"/>
                    <a:gd name="T6" fmla="*/ 1187 w 3616"/>
                    <a:gd name="T7" fmla="*/ 1090 h 2599"/>
                    <a:gd name="T8" fmla="*/ 1519 w 3616"/>
                    <a:gd name="T9" fmla="*/ 947 h 2599"/>
                    <a:gd name="T10" fmla="*/ 760 w 3616"/>
                    <a:gd name="T11" fmla="*/ 0 h 2599"/>
                    <a:gd name="T12" fmla="*/ 0 w 3616"/>
                    <a:gd name="T13" fmla="*/ 947 h 25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16" h="2599">
                      <a:moveTo>
                        <a:pt x="0" y="2260"/>
                      </a:moveTo>
                      <a:lnTo>
                        <a:pt x="791" y="2599"/>
                      </a:lnTo>
                      <a:lnTo>
                        <a:pt x="1808" y="1356"/>
                      </a:lnTo>
                      <a:lnTo>
                        <a:pt x="2825" y="2599"/>
                      </a:lnTo>
                      <a:lnTo>
                        <a:pt x="3616" y="2260"/>
                      </a:lnTo>
                      <a:lnTo>
                        <a:pt x="1808" y="0"/>
                      </a:lnTo>
                      <a:lnTo>
                        <a:pt x="0" y="226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" name="Rectangle 30"/>
              <p:cNvSpPr>
                <a:spLocks noChangeArrowheads="1"/>
              </p:cNvSpPr>
              <p:nvPr/>
            </p:nvSpPr>
            <p:spPr bwMode="auto">
              <a:xfrm>
                <a:off x="734" y="3717"/>
                <a:ext cx="1344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Brennbarer Stoff</a:t>
                </a:r>
              </a:p>
            </p:txBody>
          </p:sp>
          <p:sp>
            <p:nvSpPr>
              <p:cNvPr id="26" name="Rectangle 31"/>
              <p:cNvSpPr>
                <a:spLocks noChangeArrowheads="1"/>
              </p:cNvSpPr>
              <p:nvPr/>
            </p:nvSpPr>
            <p:spPr bwMode="auto">
              <a:xfrm>
                <a:off x="4146" y="3718"/>
                <a:ext cx="86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Sauerstoff</a:t>
                </a:r>
              </a:p>
            </p:txBody>
          </p:sp>
          <p:sp>
            <p:nvSpPr>
              <p:cNvPr id="27" name="Rectangle 32"/>
              <p:cNvSpPr>
                <a:spLocks noChangeArrowheads="1"/>
              </p:cNvSpPr>
              <p:nvPr/>
            </p:nvSpPr>
            <p:spPr bwMode="auto">
              <a:xfrm>
                <a:off x="2274" y="1605"/>
                <a:ext cx="115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Zündenergie</a:t>
                </a:r>
              </a:p>
            </p:txBody>
          </p:sp>
          <p:pic>
            <p:nvPicPr>
              <p:cNvPr id="28" name="Picture 33" descr="JF-DOC-M01-01-131097-G1-c1 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" y="2709"/>
                <a:ext cx="864" cy="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4" descr="JF-DOC-M01-01-131097-G1-c6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" y="1029"/>
                <a:ext cx="229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35" descr="JF-DOC-M01-01-131097-G1-c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2" y="3189"/>
                <a:ext cx="76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8" name="AutoShape 36"/>
          <p:cNvSpPr>
            <a:spLocks noChangeArrowheads="1"/>
          </p:cNvSpPr>
          <p:nvPr/>
        </p:nvSpPr>
        <p:spPr bwMode="auto">
          <a:xfrm>
            <a:off x="4693813" y="3003550"/>
            <a:ext cx="2667000" cy="2209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de-DE" altLang="de-DE" sz="1800"/>
          </a:p>
        </p:txBody>
      </p:sp>
      <p:grpSp>
        <p:nvGrpSpPr>
          <p:cNvPr id="39" name="Group 72"/>
          <p:cNvGrpSpPr>
            <a:grpSpLocks/>
          </p:cNvGrpSpPr>
          <p:nvPr/>
        </p:nvGrpSpPr>
        <p:grpSpPr bwMode="auto">
          <a:xfrm>
            <a:off x="2026813" y="1250950"/>
            <a:ext cx="8001000" cy="5105400"/>
            <a:chOff x="5280" y="552"/>
            <a:chExt cx="5040" cy="3216"/>
          </a:xfrm>
        </p:grpSpPr>
        <p:sp>
          <p:nvSpPr>
            <p:cNvPr id="40" name="Rectangle 53"/>
            <p:cNvSpPr>
              <a:spLocks noChangeArrowheads="1"/>
            </p:cNvSpPr>
            <p:nvPr/>
          </p:nvSpPr>
          <p:spPr bwMode="auto">
            <a:xfrm>
              <a:off x="5280" y="552"/>
              <a:ext cx="504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grpSp>
          <p:nvGrpSpPr>
            <p:cNvPr id="41" name="Group 71"/>
            <p:cNvGrpSpPr>
              <a:grpSpLocks/>
            </p:cNvGrpSpPr>
            <p:nvPr/>
          </p:nvGrpSpPr>
          <p:grpSpPr bwMode="auto">
            <a:xfrm>
              <a:off x="5336" y="648"/>
              <a:ext cx="4824" cy="3002"/>
              <a:chOff x="5336" y="648"/>
              <a:chExt cx="4824" cy="3002"/>
            </a:xfrm>
          </p:grpSpPr>
          <p:grpSp>
            <p:nvGrpSpPr>
              <p:cNvPr id="42" name="Group 70"/>
              <p:cNvGrpSpPr>
                <a:grpSpLocks/>
              </p:cNvGrpSpPr>
              <p:nvPr/>
            </p:nvGrpSpPr>
            <p:grpSpPr bwMode="auto">
              <a:xfrm>
                <a:off x="5336" y="648"/>
                <a:ext cx="4824" cy="3002"/>
                <a:chOff x="5336" y="648"/>
                <a:chExt cx="4824" cy="3002"/>
              </a:xfrm>
            </p:grpSpPr>
            <p:sp>
              <p:nvSpPr>
                <p:cNvPr id="46" name="Freeform 57"/>
                <p:cNvSpPr>
                  <a:spLocks noChangeAspect="1"/>
                </p:cNvSpPr>
                <p:nvPr/>
              </p:nvSpPr>
              <p:spPr bwMode="auto">
                <a:xfrm>
                  <a:off x="6932" y="2109"/>
                  <a:ext cx="3228" cy="1541"/>
                </a:xfrm>
                <a:custGeom>
                  <a:avLst/>
                  <a:gdLst>
                    <a:gd name="T0" fmla="*/ 0 w 4972"/>
                    <a:gd name="T1" fmla="*/ 667 h 2373"/>
                    <a:gd name="T2" fmla="*/ 1382 w 4972"/>
                    <a:gd name="T3" fmla="*/ 1001 h 2373"/>
                    <a:gd name="T4" fmla="*/ 2096 w 4972"/>
                    <a:gd name="T5" fmla="*/ 1001 h 2373"/>
                    <a:gd name="T6" fmla="*/ 1286 w 4972"/>
                    <a:gd name="T7" fmla="*/ 0 h 2373"/>
                    <a:gd name="T8" fmla="*/ 952 w 4972"/>
                    <a:gd name="T9" fmla="*/ 143 h 2373"/>
                    <a:gd name="T10" fmla="*/ 1382 w 4972"/>
                    <a:gd name="T11" fmla="*/ 667 h 2373"/>
                    <a:gd name="T12" fmla="*/ 0 w 4972"/>
                    <a:gd name="T13" fmla="*/ 667 h 23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72" h="2373">
                      <a:moveTo>
                        <a:pt x="0" y="1582"/>
                      </a:moveTo>
                      <a:lnTo>
                        <a:pt x="3277" y="2373"/>
                      </a:lnTo>
                      <a:lnTo>
                        <a:pt x="4972" y="2373"/>
                      </a:lnTo>
                      <a:lnTo>
                        <a:pt x="3051" y="0"/>
                      </a:lnTo>
                      <a:lnTo>
                        <a:pt x="2260" y="339"/>
                      </a:lnTo>
                      <a:lnTo>
                        <a:pt x="3277" y="1582"/>
                      </a:lnTo>
                      <a:lnTo>
                        <a:pt x="0" y="158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EAEA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" name="Freeform 58"/>
                <p:cNvSpPr>
                  <a:spLocks noChangeAspect="1"/>
                </p:cNvSpPr>
                <p:nvPr/>
              </p:nvSpPr>
              <p:spPr bwMode="auto">
                <a:xfrm>
                  <a:off x="5336" y="2109"/>
                  <a:ext cx="3228" cy="1541"/>
                </a:xfrm>
                <a:custGeom>
                  <a:avLst/>
                  <a:gdLst>
                    <a:gd name="T0" fmla="*/ 810 w 4972"/>
                    <a:gd name="T1" fmla="*/ 0 h 2373"/>
                    <a:gd name="T2" fmla="*/ 0 w 4972"/>
                    <a:gd name="T3" fmla="*/ 1001 h 2373"/>
                    <a:gd name="T4" fmla="*/ 2096 w 4972"/>
                    <a:gd name="T5" fmla="*/ 1001 h 2373"/>
                    <a:gd name="T6" fmla="*/ 714 w 4972"/>
                    <a:gd name="T7" fmla="*/ 667 h 2373"/>
                    <a:gd name="T8" fmla="*/ 1143 w 4972"/>
                    <a:gd name="T9" fmla="*/ 143 h 2373"/>
                    <a:gd name="T10" fmla="*/ 810 w 4972"/>
                    <a:gd name="T11" fmla="*/ 0 h 23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72" h="2373">
                      <a:moveTo>
                        <a:pt x="1921" y="0"/>
                      </a:moveTo>
                      <a:lnTo>
                        <a:pt x="0" y="2373"/>
                      </a:lnTo>
                      <a:lnTo>
                        <a:pt x="4972" y="2373"/>
                      </a:lnTo>
                      <a:lnTo>
                        <a:pt x="1695" y="1582"/>
                      </a:lnTo>
                      <a:lnTo>
                        <a:pt x="2712" y="339"/>
                      </a:lnTo>
                      <a:lnTo>
                        <a:pt x="1921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EAEA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8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6434" y="3137"/>
                  <a:ext cx="2646" cy="513"/>
                  <a:chOff x="3452" y="14129"/>
                  <a:chExt cx="4068" cy="791"/>
                </a:xfrm>
              </p:grpSpPr>
              <p:sp>
                <p:nvSpPr>
                  <p:cNvPr id="50" name="Freeform 60"/>
                  <p:cNvSpPr>
                    <a:spLocks noChangeAspect="1"/>
                  </p:cNvSpPr>
                  <p:nvPr/>
                </p:nvSpPr>
                <p:spPr bwMode="auto">
                  <a:xfrm>
                    <a:off x="3452" y="14129"/>
                    <a:ext cx="4068" cy="791"/>
                  </a:xfrm>
                  <a:custGeom>
                    <a:avLst/>
                    <a:gdLst>
                      <a:gd name="T0" fmla="*/ 0 w 4068"/>
                      <a:gd name="T1" fmla="*/ 0 h 791"/>
                      <a:gd name="T2" fmla="*/ 3277 w 4068"/>
                      <a:gd name="T3" fmla="*/ 791 h 791"/>
                      <a:gd name="T4" fmla="*/ 4068 w 4068"/>
                      <a:gd name="T5" fmla="*/ 791 h 791"/>
                      <a:gd name="T6" fmla="*/ 791 w 4068"/>
                      <a:gd name="T7" fmla="*/ 0 h 791"/>
                      <a:gd name="T8" fmla="*/ 0 w 4068"/>
                      <a:gd name="T9" fmla="*/ 0 h 7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68" h="791">
                        <a:moveTo>
                          <a:pt x="0" y="0"/>
                        </a:moveTo>
                        <a:lnTo>
                          <a:pt x="3277" y="791"/>
                        </a:lnTo>
                        <a:lnTo>
                          <a:pt x="4068" y="791"/>
                        </a:lnTo>
                        <a:lnTo>
                          <a:pt x="79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1" name="AutoShap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7" y="14242"/>
                    <a:ext cx="2938" cy="565"/>
                  </a:xfrm>
                  <a:prstGeom prst="leftRightArrow">
                    <a:avLst>
                      <a:gd name="adj1" fmla="val 66370"/>
                      <a:gd name="adj2" fmla="val 50796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52" name="Rectangl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14379"/>
                    <a:ext cx="2820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700" b="1"/>
                      <a:t>richtiges Mengenverhältnis</a:t>
                    </a:r>
                  </a:p>
                </p:txBody>
              </p:sp>
            </p:grpSp>
            <p:sp>
              <p:nvSpPr>
                <p:cNvPr id="49" name="Freeform 63"/>
                <p:cNvSpPr>
                  <a:spLocks noChangeAspect="1"/>
                </p:cNvSpPr>
                <p:nvPr/>
              </p:nvSpPr>
              <p:spPr bwMode="auto">
                <a:xfrm>
                  <a:off x="6574" y="648"/>
                  <a:ext cx="2344" cy="1683"/>
                </a:xfrm>
                <a:custGeom>
                  <a:avLst/>
                  <a:gdLst>
                    <a:gd name="T0" fmla="*/ 0 w 3616"/>
                    <a:gd name="T1" fmla="*/ 947 h 2599"/>
                    <a:gd name="T2" fmla="*/ 333 w 3616"/>
                    <a:gd name="T3" fmla="*/ 1090 h 2599"/>
                    <a:gd name="T4" fmla="*/ 760 w 3616"/>
                    <a:gd name="T5" fmla="*/ 569 h 2599"/>
                    <a:gd name="T6" fmla="*/ 1187 w 3616"/>
                    <a:gd name="T7" fmla="*/ 1090 h 2599"/>
                    <a:gd name="T8" fmla="*/ 1519 w 3616"/>
                    <a:gd name="T9" fmla="*/ 947 h 2599"/>
                    <a:gd name="T10" fmla="*/ 760 w 3616"/>
                    <a:gd name="T11" fmla="*/ 0 h 2599"/>
                    <a:gd name="T12" fmla="*/ 0 w 3616"/>
                    <a:gd name="T13" fmla="*/ 947 h 25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16" h="2599">
                      <a:moveTo>
                        <a:pt x="0" y="2260"/>
                      </a:moveTo>
                      <a:lnTo>
                        <a:pt x="791" y="2599"/>
                      </a:lnTo>
                      <a:lnTo>
                        <a:pt x="1808" y="1356"/>
                      </a:lnTo>
                      <a:lnTo>
                        <a:pt x="2825" y="2599"/>
                      </a:lnTo>
                      <a:lnTo>
                        <a:pt x="3616" y="2260"/>
                      </a:lnTo>
                      <a:lnTo>
                        <a:pt x="1808" y="0"/>
                      </a:lnTo>
                      <a:lnTo>
                        <a:pt x="0" y="22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EAEA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3" name="Rectangle 64"/>
              <p:cNvSpPr>
                <a:spLocks noChangeArrowheads="1"/>
              </p:cNvSpPr>
              <p:nvPr/>
            </p:nvSpPr>
            <p:spPr bwMode="auto">
              <a:xfrm>
                <a:off x="5620" y="3405"/>
                <a:ext cx="1344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Brennbarer Stoff</a:t>
                </a:r>
              </a:p>
            </p:txBody>
          </p:sp>
          <p:sp>
            <p:nvSpPr>
              <p:cNvPr id="44" name="Rectangle 65"/>
              <p:cNvSpPr>
                <a:spLocks noChangeArrowheads="1"/>
              </p:cNvSpPr>
              <p:nvPr/>
            </p:nvSpPr>
            <p:spPr bwMode="auto">
              <a:xfrm>
                <a:off x="9032" y="3406"/>
                <a:ext cx="86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Sauerstoff</a:t>
                </a:r>
              </a:p>
            </p:txBody>
          </p:sp>
          <p:sp>
            <p:nvSpPr>
              <p:cNvPr id="45" name="Rectangle 66"/>
              <p:cNvSpPr>
                <a:spLocks noChangeArrowheads="1"/>
              </p:cNvSpPr>
              <p:nvPr/>
            </p:nvSpPr>
            <p:spPr bwMode="auto">
              <a:xfrm>
                <a:off x="7160" y="1293"/>
                <a:ext cx="115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Zündenergie</a:t>
                </a:r>
              </a:p>
            </p:txBody>
          </p:sp>
        </p:grpSp>
      </p:grpSp>
      <p:sp>
        <p:nvSpPr>
          <p:cNvPr id="53" name="Fußzeilenplatzhalter 5"/>
          <p:cNvSpPr txBox="1">
            <a:spLocks/>
          </p:cNvSpPr>
          <p:nvPr/>
        </p:nvSpPr>
        <p:spPr>
          <a:xfrm>
            <a:off x="4377621" y="6516710"/>
            <a:ext cx="2229241" cy="341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342881" y="4902557"/>
            <a:ext cx="7197725" cy="719138"/>
            <a:chOff x="624" y="3072"/>
            <a:chExt cx="4534" cy="453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624" y="3072"/>
              <a:ext cx="4534" cy="453"/>
            </a:xfrm>
            <a:prstGeom prst="rtTriangle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624" y="3168"/>
              <a:ext cx="129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/>
                <a:t>Brennbares/r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/>
                <a:t>Gas (Dampf)</a:t>
              </a:r>
            </a:p>
          </p:txBody>
        </p:sp>
      </p:grp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961881" y="1078270"/>
            <a:ext cx="8299450" cy="100488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tabLst>
                <a:tab pos="3048000" algn="l"/>
              </a:tabLst>
            </a:pPr>
            <a:r>
              <a:rPr lang="de-DE" altLang="de-DE" sz="2100" smtClean="0"/>
              <a:t>Der Bereich in den eine Zündung möglich ist wird von der oberen und der unteren Zündgrenze eingeschlossen.</a:t>
            </a:r>
            <a:endParaRPr lang="de-DE" altLang="de-DE" sz="21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66881" y="5893157"/>
            <a:ext cx="3200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800"/>
              <a:t>Zündfähiges Gemisch =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800"/>
              <a:t>richtiges Mengenverhältnis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3790681" y="5816957"/>
            <a:ext cx="3276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7067281" y="5588357"/>
            <a:ext cx="2486025" cy="304800"/>
            <a:chOff x="3600" y="3504"/>
            <a:chExt cx="1566" cy="192"/>
          </a:xfrm>
        </p:grpSpPr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3600" y="3648"/>
              <a:ext cx="15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5160" y="3504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342881" y="5893157"/>
            <a:ext cx="1371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800"/>
              <a:t>Gemisch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800"/>
              <a:t>zu fett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7067281" y="5896332"/>
            <a:ext cx="2438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800"/>
              <a:t>Gemisch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800"/>
              <a:t>zu mager</a:t>
            </a:r>
          </a:p>
        </p:txBody>
      </p: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2342881" y="4902557"/>
            <a:ext cx="7197725" cy="719138"/>
            <a:chOff x="624" y="3072"/>
            <a:chExt cx="4534" cy="453"/>
          </a:xfrm>
        </p:grpSpPr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 flipH="1" flipV="1">
              <a:off x="624" y="3072"/>
              <a:ext cx="4534" cy="453"/>
            </a:xfrm>
            <a:prstGeom prst="rtTriangl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3840" y="3072"/>
              <a:ext cx="12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/>
                <a:t>Sauerstoff</a:t>
              </a:r>
            </a:p>
          </p:txBody>
        </p:sp>
      </p:grpSp>
      <p:grpSp>
        <p:nvGrpSpPr>
          <p:cNvPr id="18" name="Group 45"/>
          <p:cNvGrpSpPr>
            <a:grpSpLocks/>
          </p:cNvGrpSpPr>
          <p:nvPr/>
        </p:nvGrpSpPr>
        <p:grpSpPr bwMode="auto">
          <a:xfrm>
            <a:off x="2342881" y="5588357"/>
            <a:ext cx="1447800" cy="304800"/>
            <a:chOff x="624" y="3504"/>
            <a:chExt cx="912" cy="192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624" y="3648"/>
              <a:ext cx="9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>
              <a:off x="624" y="3504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1961881" y="3026132"/>
            <a:ext cx="845185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tabLst>
                <a:tab pos="3048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e-DE" altLang="de-DE" sz="2100" dirty="0"/>
              <a:t>Bei Überschuss von Sauerstoff oder des brennbaren Stoffes läuft die Verbrennung langsamer ab und kann sogar ausbleiben. </a:t>
            </a:r>
          </a:p>
          <a:p>
            <a:pPr eaLnBrk="1" hangingPunct="1">
              <a:lnSpc>
                <a:spcPct val="130000"/>
              </a:lnSpc>
            </a:pPr>
            <a:endParaRPr lang="de-DE" altLang="de-DE" sz="2100" dirty="0"/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1961881" y="2059345"/>
            <a:ext cx="82994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tabLst>
                <a:tab pos="3048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e-DE" altLang="de-DE" sz="2100"/>
              <a:t>Eine Verbrennung um so energiereicher (heißer und schneller), je besser das Mengenverhältnis ist. </a:t>
            </a:r>
          </a:p>
        </p:txBody>
      </p:sp>
      <p:grpSp>
        <p:nvGrpSpPr>
          <p:cNvPr id="23" name="Group 43"/>
          <p:cNvGrpSpPr>
            <a:grpSpLocks/>
          </p:cNvGrpSpPr>
          <p:nvPr/>
        </p:nvGrpSpPr>
        <p:grpSpPr bwMode="auto">
          <a:xfrm>
            <a:off x="2342881" y="4140557"/>
            <a:ext cx="1447800" cy="1752600"/>
            <a:chOff x="624" y="2592"/>
            <a:chExt cx="912" cy="1104"/>
          </a:xfrm>
        </p:grpSpPr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624" y="2592"/>
              <a:ext cx="9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/>
                <a:t>untere Zündgrenze</a:t>
              </a: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1536" y="2976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42"/>
          <p:cNvGrpSpPr>
            <a:grpSpLocks/>
          </p:cNvGrpSpPr>
          <p:nvPr/>
        </p:nvGrpSpPr>
        <p:grpSpPr bwMode="auto">
          <a:xfrm>
            <a:off x="7024419" y="4140557"/>
            <a:ext cx="1262062" cy="1752600"/>
            <a:chOff x="3573" y="2592"/>
            <a:chExt cx="795" cy="1104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573" y="2592"/>
              <a:ext cx="79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/>
                <a:t>obere Zündgrenze</a:t>
              </a:r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>
              <a:off x="3600" y="2976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790681" y="4902557"/>
            <a:ext cx="3276600" cy="709613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de-DE" altLang="de-DE" sz="1800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2342881" y="4902557"/>
            <a:ext cx="7197725" cy="7191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1" name="Group 47"/>
          <p:cNvGrpSpPr>
            <a:grpSpLocks/>
          </p:cNvGrpSpPr>
          <p:nvPr/>
        </p:nvGrpSpPr>
        <p:grpSpPr bwMode="auto">
          <a:xfrm>
            <a:off x="4476481" y="4140557"/>
            <a:ext cx="1857375" cy="1524000"/>
            <a:chOff x="1968" y="2592"/>
            <a:chExt cx="1170" cy="960"/>
          </a:xfrm>
        </p:grpSpPr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1968" y="2592"/>
              <a:ext cx="117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/>
                <a:t>stöchiometrisches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/>
                <a:t>Gemisch</a:t>
              </a:r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2016" y="2976"/>
              <a:ext cx="0" cy="5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4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Mengenverhältnis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ußzeilenplatzhalter 5"/>
          <p:cNvSpPr txBox="1">
            <a:spLocks/>
          </p:cNvSpPr>
          <p:nvPr/>
        </p:nvSpPr>
        <p:spPr>
          <a:xfrm>
            <a:off x="4377621" y="6516710"/>
            <a:ext cx="2229241" cy="341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  <p:bldP spid="8" grpId="0" autoUpdateAnimBg="0"/>
      <p:bldP spid="9" grpId="0" animBg="1"/>
      <p:bldP spid="13" grpId="0" autoUpdateAnimBg="0"/>
      <p:bldP spid="14" grpId="0" autoUpdateAnimBg="0"/>
      <p:bldP spid="21" grpId="0" build="p" autoUpdateAnimBg="0"/>
      <p:bldP spid="22" grpId="0" build="p" autoUpdateAnimBg="0" advAuto="0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65449" y="1274762"/>
            <a:ext cx="8001000" cy="5105400"/>
            <a:chOff x="5280" y="552"/>
            <a:chExt cx="5040" cy="321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280" y="552"/>
              <a:ext cx="504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336" y="648"/>
              <a:ext cx="4824" cy="3002"/>
              <a:chOff x="5336" y="648"/>
              <a:chExt cx="4824" cy="3002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5336" y="648"/>
                <a:ext cx="4824" cy="3002"/>
                <a:chOff x="5336" y="648"/>
                <a:chExt cx="4824" cy="3002"/>
              </a:xfrm>
            </p:grpSpPr>
            <p:sp>
              <p:nvSpPr>
                <p:cNvPr id="11" name="Freeform 6"/>
                <p:cNvSpPr>
                  <a:spLocks noChangeAspect="1"/>
                </p:cNvSpPr>
                <p:nvPr/>
              </p:nvSpPr>
              <p:spPr bwMode="auto">
                <a:xfrm>
                  <a:off x="6932" y="2109"/>
                  <a:ext cx="3228" cy="1541"/>
                </a:xfrm>
                <a:custGeom>
                  <a:avLst/>
                  <a:gdLst>
                    <a:gd name="T0" fmla="*/ 0 w 4972"/>
                    <a:gd name="T1" fmla="*/ 667 h 2373"/>
                    <a:gd name="T2" fmla="*/ 1382 w 4972"/>
                    <a:gd name="T3" fmla="*/ 1001 h 2373"/>
                    <a:gd name="T4" fmla="*/ 2096 w 4972"/>
                    <a:gd name="T5" fmla="*/ 1001 h 2373"/>
                    <a:gd name="T6" fmla="*/ 1286 w 4972"/>
                    <a:gd name="T7" fmla="*/ 0 h 2373"/>
                    <a:gd name="T8" fmla="*/ 952 w 4972"/>
                    <a:gd name="T9" fmla="*/ 143 h 2373"/>
                    <a:gd name="T10" fmla="*/ 1382 w 4972"/>
                    <a:gd name="T11" fmla="*/ 667 h 2373"/>
                    <a:gd name="T12" fmla="*/ 0 w 4972"/>
                    <a:gd name="T13" fmla="*/ 667 h 23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72" h="2373">
                      <a:moveTo>
                        <a:pt x="0" y="1582"/>
                      </a:moveTo>
                      <a:lnTo>
                        <a:pt x="3277" y="2373"/>
                      </a:lnTo>
                      <a:lnTo>
                        <a:pt x="4972" y="2373"/>
                      </a:lnTo>
                      <a:lnTo>
                        <a:pt x="3051" y="0"/>
                      </a:lnTo>
                      <a:lnTo>
                        <a:pt x="2260" y="339"/>
                      </a:lnTo>
                      <a:lnTo>
                        <a:pt x="3277" y="1582"/>
                      </a:lnTo>
                      <a:lnTo>
                        <a:pt x="0" y="158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EAEA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" name="Freeform 7"/>
                <p:cNvSpPr>
                  <a:spLocks noChangeAspect="1"/>
                </p:cNvSpPr>
                <p:nvPr/>
              </p:nvSpPr>
              <p:spPr bwMode="auto">
                <a:xfrm>
                  <a:off x="5336" y="2109"/>
                  <a:ext cx="3228" cy="1541"/>
                </a:xfrm>
                <a:custGeom>
                  <a:avLst/>
                  <a:gdLst>
                    <a:gd name="T0" fmla="*/ 810 w 4972"/>
                    <a:gd name="T1" fmla="*/ 0 h 2373"/>
                    <a:gd name="T2" fmla="*/ 0 w 4972"/>
                    <a:gd name="T3" fmla="*/ 1001 h 2373"/>
                    <a:gd name="T4" fmla="*/ 2096 w 4972"/>
                    <a:gd name="T5" fmla="*/ 1001 h 2373"/>
                    <a:gd name="T6" fmla="*/ 714 w 4972"/>
                    <a:gd name="T7" fmla="*/ 667 h 2373"/>
                    <a:gd name="T8" fmla="*/ 1143 w 4972"/>
                    <a:gd name="T9" fmla="*/ 143 h 2373"/>
                    <a:gd name="T10" fmla="*/ 810 w 4972"/>
                    <a:gd name="T11" fmla="*/ 0 h 23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72" h="2373">
                      <a:moveTo>
                        <a:pt x="1921" y="0"/>
                      </a:moveTo>
                      <a:lnTo>
                        <a:pt x="0" y="2373"/>
                      </a:lnTo>
                      <a:lnTo>
                        <a:pt x="4972" y="2373"/>
                      </a:lnTo>
                      <a:lnTo>
                        <a:pt x="1695" y="1582"/>
                      </a:lnTo>
                      <a:lnTo>
                        <a:pt x="2712" y="339"/>
                      </a:lnTo>
                      <a:lnTo>
                        <a:pt x="1921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EAEA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3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6434" y="3137"/>
                  <a:ext cx="2646" cy="513"/>
                  <a:chOff x="3452" y="14129"/>
                  <a:chExt cx="4068" cy="791"/>
                </a:xfrm>
              </p:grpSpPr>
              <p:sp>
                <p:nvSpPr>
                  <p:cNvPr id="15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3452" y="14129"/>
                    <a:ext cx="4068" cy="791"/>
                  </a:xfrm>
                  <a:custGeom>
                    <a:avLst/>
                    <a:gdLst>
                      <a:gd name="T0" fmla="*/ 0 w 4068"/>
                      <a:gd name="T1" fmla="*/ 0 h 791"/>
                      <a:gd name="T2" fmla="*/ 3277 w 4068"/>
                      <a:gd name="T3" fmla="*/ 791 h 791"/>
                      <a:gd name="T4" fmla="*/ 4068 w 4068"/>
                      <a:gd name="T5" fmla="*/ 791 h 791"/>
                      <a:gd name="T6" fmla="*/ 791 w 4068"/>
                      <a:gd name="T7" fmla="*/ 0 h 791"/>
                      <a:gd name="T8" fmla="*/ 0 w 4068"/>
                      <a:gd name="T9" fmla="*/ 0 h 7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68" h="791">
                        <a:moveTo>
                          <a:pt x="0" y="0"/>
                        </a:moveTo>
                        <a:lnTo>
                          <a:pt x="3277" y="791"/>
                        </a:lnTo>
                        <a:lnTo>
                          <a:pt x="4068" y="791"/>
                        </a:lnTo>
                        <a:lnTo>
                          <a:pt x="79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" name="AutoShape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7" y="14242"/>
                    <a:ext cx="2938" cy="565"/>
                  </a:xfrm>
                  <a:prstGeom prst="leftRightArrow">
                    <a:avLst>
                      <a:gd name="adj1" fmla="val 66370"/>
                      <a:gd name="adj2" fmla="val 50796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17" name="Rectangle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14379"/>
                    <a:ext cx="2820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700" b="1"/>
                      <a:t>richtiges Mengenverhältnis</a:t>
                    </a:r>
                  </a:p>
                </p:txBody>
              </p:sp>
            </p:grpSp>
            <p:sp>
              <p:nvSpPr>
                <p:cNvPr id="14" name="Freeform 12"/>
                <p:cNvSpPr>
                  <a:spLocks noChangeAspect="1"/>
                </p:cNvSpPr>
                <p:nvPr/>
              </p:nvSpPr>
              <p:spPr bwMode="auto">
                <a:xfrm>
                  <a:off x="6574" y="648"/>
                  <a:ext cx="2344" cy="1683"/>
                </a:xfrm>
                <a:custGeom>
                  <a:avLst/>
                  <a:gdLst>
                    <a:gd name="T0" fmla="*/ 0 w 3616"/>
                    <a:gd name="T1" fmla="*/ 947 h 2599"/>
                    <a:gd name="T2" fmla="*/ 333 w 3616"/>
                    <a:gd name="T3" fmla="*/ 1090 h 2599"/>
                    <a:gd name="T4" fmla="*/ 760 w 3616"/>
                    <a:gd name="T5" fmla="*/ 569 h 2599"/>
                    <a:gd name="T6" fmla="*/ 1187 w 3616"/>
                    <a:gd name="T7" fmla="*/ 1090 h 2599"/>
                    <a:gd name="T8" fmla="*/ 1519 w 3616"/>
                    <a:gd name="T9" fmla="*/ 947 h 2599"/>
                    <a:gd name="T10" fmla="*/ 760 w 3616"/>
                    <a:gd name="T11" fmla="*/ 0 h 2599"/>
                    <a:gd name="T12" fmla="*/ 0 w 3616"/>
                    <a:gd name="T13" fmla="*/ 947 h 25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16" h="2599">
                      <a:moveTo>
                        <a:pt x="0" y="2260"/>
                      </a:moveTo>
                      <a:lnTo>
                        <a:pt x="791" y="2599"/>
                      </a:lnTo>
                      <a:lnTo>
                        <a:pt x="1808" y="1356"/>
                      </a:lnTo>
                      <a:lnTo>
                        <a:pt x="2825" y="2599"/>
                      </a:lnTo>
                      <a:lnTo>
                        <a:pt x="3616" y="2260"/>
                      </a:lnTo>
                      <a:lnTo>
                        <a:pt x="1808" y="0"/>
                      </a:lnTo>
                      <a:lnTo>
                        <a:pt x="0" y="22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EAEA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5620" y="3405"/>
                <a:ext cx="1344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Brennbarer Stoff</a:t>
                </a:r>
              </a:p>
            </p:txBody>
          </p:sp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9032" y="3406"/>
                <a:ext cx="86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Sauerstoff</a:t>
                </a:r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7160" y="1293"/>
                <a:ext cx="115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Zündenergie</a:t>
                </a:r>
              </a:p>
            </p:txBody>
          </p:sp>
        </p:grp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2065449" y="1274762"/>
            <a:ext cx="8001000" cy="5105400"/>
            <a:chOff x="1776" y="-336"/>
            <a:chExt cx="5040" cy="3216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776" y="-336"/>
              <a:ext cx="504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1832" y="-240"/>
              <a:ext cx="4824" cy="3002"/>
              <a:chOff x="450" y="960"/>
              <a:chExt cx="4824" cy="3002"/>
            </a:xfrm>
          </p:grpSpPr>
          <p:pic>
            <p:nvPicPr>
              <p:cNvPr id="21" name="Picture 19" descr="JF-DOC-M01-01-131097-G1-c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" y="2229"/>
                <a:ext cx="783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" name="Group 20"/>
              <p:cNvGrpSpPr>
                <a:grpSpLocks/>
              </p:cNvGrpSpPr>
              <p:nvPr/>
            </p:nvGrpSpPr>
            <p:grpSpPr bwMode="auto">
              <a:xfrm>
                <a:off x="450" y="960"/>
                <a:ext cx="4824" cy="3002"/>
                <a:chOff x="450" y="960"/>
                <a:chExt cx="4824" cy="3002"/>
              </a:xfrm>
            </p:grpSpPr>
            <p:sp>
              <p:nvSpPr>
                <p:cNvPr id="29" name="Freeform 21"/>
                <p:cNvSpPr>
                  <a:spLocks noChangeAspect="1"/>
                </p:cNvSpPr>
                <p:nvPr/>
              </p:nvSpPr>
              <p:spPr bwMode="auto">
                <a:xfrm>
                  <a:off x="2046" y="2421"/>
                  <a:ext cx="3228" cy="1541"/>
                </a:xfrm>
                <a:custGeom>
                  <a:avLst/>
                  <a:gdLst>
                    <a:gd name="T0" fmla="*/ 0 w 4972"/>
                    <a:gd name="T1" fmla="*/ 667 h 2373"/>
                    <a:gd name="T2" fmla="*/ 1382 w 4972"/>
                    <a:gd name="T3" fmla="*/ 1001 h 2373"/>
                    <a:gd name="T4" fmla="*/ 2096 w 4972"/>
                    <a:gd name="T5" fmla="*/ 1001 h 2373"/>
                    <a:gd name="T6" fmla="*/ 1286 w 4972"/>
                    <a:gd name="T7" fmla="*/ 0 h 2373"/>
                    <a:gd name="T8" fmla="*/ 952 w 4972"/>
                    <a:gd name="T9" fmla="*/ 143 h 2373"/>
                    <a:gd name="T10" fmla="*/ 1382 w 4972"/>
                    <a:gd name="T11" fmla="*/ 667 h 2373"/>
                    <a:gd name="T12" fmla="*/ 0 w 4972"/>
                    <a:gd name="T13" fmla="*/ 667 h 23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72" h="2373">
                      <a:moveTo>
                        <a:pt x="0" y="1582"/>
                      </a:moveTo>
                      <a:lnTo>
                        <a:pt x="3277" y="2373"/>
                      </a:lnTo>
                      <a:lnTo>
                        <a:pt x="4972" y="2373"/>
                      </a:lnTo>
                      <a:lnTo>
                        <a:pt x="3051" y="0"/>
                      </a:lnTo>
                      <a:lnTo>
                        <a:pt x="2260" y="339"/>
                      </a:lnTo>
                      <a:lnTo>
                        <a:pt x="3277" y="1582"/>
                      </a:lnTo>
                      <a:lnTo>
                        <a:pt x="0" y="158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" name="Freeform 22"/>
                <p:cNvSpPr>
                  <a:spLocks noChangeAspect="1"/>
                </p:cNvSpPr>
                <p:nvPr/>
              </p:nvSpPr>
              <p:spPr bwMode="auto">
                <a:xfrm>
                  <a:off x="450" y="2421"/>
                  <a:ext cx="3228" cy="1541"/>
                </a:xfrm>
                <a:custGeom>
                  <a:avLst/>
                  <a:gdLst>
                    <a:gd name="T0" fmla="*/ 810 w 4972"/>
                    <a:gd name="T1" fmla="*/ 0 h 2373"/>
                    <a:gd name="T2" fmla="*/ 0 w 4972"/>
                    <a:gd name="T3" fmla="*/ 1001 h 2373"/>
                    <a:gd name="T4" fmla="*/ 2096 w 4972"/>
                    <a:gd name="T5" fmla="*/ 1001 h 2373"/>
                    <a:gd name="T6" fmla="*/ 714 w 4972"/>
                    <a:gd name="T7" fmla="*/ 667 h 2373"/>
                    <a:gd name="T8" fmla="*/ 1143 w 4972"/>
                    <a:gd name="T9" fmla="*/ 143 h 2373"/>
                    <a:gd name="T10" fmla="*/ 810 w 4972"/>
                    <a:gd name="T11" fmla="*/ 0 h 23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72" h="2373">
                      <a:moveTo>
                        <a:pt x="1921" y="0"/>
                      </a:moveTo>
                      <a:lnTo>
                        <a:pt x="0" y="2373"/>
                      </a:lnTo>
                      <a:lnTo>
                        <a:pt x="4972" y="2373"/>
                      </a:lnTo>
                      <a:lnTo>
                        <a:pt x="1695" y="1582"/>
                      </a:lnTo>
                      <a:lnTo>
                        <a:pt x="2712" y="339"/>
                      </a:lnTo>
                      <a:lnTo>
                        <a:pt x="1921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1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1548" y="3449"/>
                  <a:ext cx="2646" cy="513"/>
                  <a:chOff x="3452" y="14129"/>
                  <a:chExt cx="4068" cy="791"/>
                </a:xfrm>
              </p:grpSpPr>
              <p:sp>
                <p:nvSpPr>
                  <p:cNvPr id="33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3452" y="14129"/>
                    <a:ext cx="4068" cy="791"/>
                  </a:xfrm>
                  <a:custGeom>
                    <a:avLst/>
                    <a:gdLst>
                      <a:gd name="T0" fmla="*/ 0 w 4068"/>
                      <a:gd name="T1" fmla="*/ 0 h 791"/>
                      <a:gd name="T2" fmla="*/ 3277 w 4068"/>
                      <a:gd name="T3" fmla="*/ 791 h 791"/>
                      <a:gd name="T4" fmla="*/ 4068 w 4068"/>
                      <a:gd name="T5" fmla="*/ 791 h 791"/>
                      <a:gd name="T6" fmla="*/ 791 w 4068"/>
                      <a:gd name="T7" fmla="*/ 0 h 791"/>
                      <a:gd name="T8" fmla="*/ 0 w 4068"/>
                      <a:gd name="T9" fmla="*/ 0 h 7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68" h="791">
                        <a:moveTo>
                          <a:pt x="0" y="0"/>
                        </a:moveTo>
                        <a:lnTo>
                          <a:pt x="3277" y="791"/>
                        </a:lnTo>
                        <a:lnTo>
                          <a:pt x="4068" y="791"/>
                        </a:lnTo>
                        <a:lnTo>
                          <a:pt x="79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" name="AutoShap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7" y="14242"/>
                    <a:ext cx="2938" cy="565"/>
                  </a:xfrm>
                  <a:prstGeom prst="leftRightArrow">
                    <a:avLst>
                      <a:gd name="adj1" fmla="val 66370"/>
                      <a:gd name="adj2" fmla="val 50796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35" name="Rectangl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14379"/>
                    <a:ext cx="2820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700" b="1"/>
                      <a:t>richtiges Mengenverhältnis</a:t>
                    </a:r>
                  </a:p>
                </p:txBody>
              </p:sp>
            </p:grpSp>
            <p:sp>
              <p:nvSpPr>
                <p:cNvPr id="32" name="Freeform 27"/>
                <p:cNvSpPr>
                  <a:spLocks noChangeAspect="1"/>
                </p:cNvSpPr>
                <p:nvPr/>
              </p:nvSpPr>
              <p:spPr bwMode="auto">
                <a:xfrm>
                  <a:off x="1688" y="960"/>
                  <a:ext cx="2344" cy="1683"/>
                </a:xfrm>
                <a:custGeom>
                  <a:avLst/>
                  <a:gdLst>
                    <a:gd name="T0" fmla="*/ 0 w 3616"/>
                    <a:gd name="T1" fmla="*/ 947 h 2599"/>
                    <a:gd name="T2" fmla="*/ 333 w 3616"/>
                    <a:gd name="T3" fmla="*/ 1090 h 2599"/>
                    <a:gd name="T4" fmla="*/ 760 w 3616"/>
                    <a:gd name="T5" fmla="*/ 569 h 2599"/>
                    <a:gd name="T6" fmla="*/ 1187 w 3616"/>
                    <a:gd name="T7" fmla="*/ 1090 h 2599"/>
                    <a:gd name="T8" fmla="*/ 1519 w 3616"/>
                    <a:gd name="T9" fmla="*/ 947 h 2599"/>
                    <a:gd name="T10" fmla="*/ 760 w 3616"/>
                    <a:gd name="T11" fmla="*/ 0 h 2599"/>
                    <a:gd name="T12" fmla="*/ 0 w 3616"/>
                    <a:gd name="T13" fmla="*/ 947 h 25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16" h="2599">
                      <a:moveTo>
                        <a:pt x="0" y="2260"/>
                      </a:moveTo>
                      <a:lnTo>
                        <a:pt x="791" y="2599"/>
                      </a:lnTo>
                      <a:lnTo>
                        <a:pt x="1808" y="1356"/>
                      </a:lnTo>
                      <a:lnTo>
                        <a:pt x="2825" y="2599"/>
                      </a:lnTo>
                      <a:lnTo>
                        <a:pt x="3616" y="2260"/>
                      </a:lnTo>
                      <a:lnTo>
                        <a:pt x="1808" y="0"/>
                      </a:lnTo>
                      <a:lnTo>
                        <a:pt x="0" y="226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734" y="3717"/>
                <a:ext cx="1344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Brennbarer Stoff</a:t>
                </a:r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4146" y="3718"/>
                <a:ext cx="86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Sauerstoff</a:t>
                </a:r>
              </a:p>
            </p:txBody>
          </p:sp>
          <p:sp>
            <p:nvSpPr>
              <p:cNvPr id="25" name="Rectangle 30"/>
              <p:cNvSpPr>
                <a:spLocks noChangeArrowheads="1"/>
              </p:cNvSpPr>
              <p:nvPr/>
            </p:nvSpPr>
            <p:spPr bwMode="auto">
              <a:xfrm>
                <a:off x="2274" y="1605"/>
                <a:ext cx="115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Zündenergie</a:t>
                </a:r>
              </a:p>
            </p:txBody>
          </p:sp>
          <p:pic>
            <p:nvPicPr>
              <p:cNvPr id="26" name="Picture 31" descr="JF-DOC-M01-01-131097-G1-c1 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" y="2709"/>
                <a:ext cx="864" cy="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32" descr="JF-DOC-M01-01-131097-G1-c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" y="1029"/>
                <a:ext cx="229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3" descr="JF-DOC-M01-01-131097-G1-c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2" y="3189"/>
                <a:ext cx="76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6" name="Group 108"/>
          <p:cNvGrpSpPr>
            <a:grpSpLocks/>
          </p:cNvGrpSpPr>
          <p:nvPr/>
        </p:nvGrpSpPr>
        <p:grpSpPr bwMode="auto">
          <a:xfrm>
            <a:off x="2027349" y="1427162"/>
            <a:ext cx="7924800" cy="5105400"/>
            <a:chOff x="336" y="960"/>
            <a:chExt cx="4992" cy="3216"/>
          </a:xfrm>
        </p:grpSpPr>
        <p:sp>
          <p:nvSpPr>
            <p:cNvPr id="37" name="Rectangle 104"/>
            <p:cNvSpPr>
              <a:spLocks noChangeArrowheads="1"/>
            </p:cNvSpPr>
            <p:nvPr/>
          </p:nvSpPr>
          <p:spPr bwMode="auto">
            <a:xfrm>
              <a:off x="336" y="960"/>
              <a:ext cx="4992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grpSp>
          <p:nvGrpSpPr>
            <p:cNvPr id="38" name="Group 103"/>
            <p:cNvGrpSpPr>
              <a:grpSpLocks/>
            </p:cNvGrpSpPr>
            <p:nvPr/>
          </p:nvGrpSpPr>
          <p:grpSpPr bwMode="auto">
            <a:xfrm>
              <a:off x="896" y="1294"/>
              <a:ext cx="3874" cy="2402"/>
              <a:chOff x="896" y="1294"/>
              <a:chExt cx="3874" cy="2402"/>
            </a:xfrm>
          </p:grpSpPr>
          <p:pic>
            <p:nvPicPr>
              <p:cNvPr id="39" name="Picture 85" descr="JF-DOC-M01-01-131097-G1-c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256"/>
                <a:ext cx="69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0" name="Group 64"/>
              <p:cNvGrpSpPr>
                <a:grpSpLocks/>
              </p:cNvGrpSpPr>
              <p:nvPr/>
            </p:nvGrpSpPr>
            <p:grpSpPr bwMode="auto">
              <a:xfrm>
                <a:off x="896" y="1294"/>
                <a:ext cx="3874" cy="2402"/>
                <a:chOff x="952" y="1294"/>
                <a:chExt cx="3874" cy="2402"/>
              </a:xfrm>
            </p:grpSpPr>
            <p:grpSp>
              <p:nvGrpSpPr>
                <p:cNvPr id="41" name="Group 65"/>
                <p:cNvGrpSpPr>
                  <a:grpSpLocks/>
                </p:cNvGrpSpPr>
                <p:nvPr/>
              </p:nvGrpSpPr>
              <p:grpSpPr bwMode="auto">
                <a:xfrm>
                  <a:off x="2244" y="2464"/>
                  <a:ext cx="2582" cy="1232"/>
                  <a:chOff x="2227" y="2321"/>
                  <a:chExt cx="2582" cy="1232"/>
                </a:xfrm>
              </p:grpSpPr>
              <p:sp>
                <p:nvSpPr>
                  <p:cNvPr id="55" name="Freeform 66"/>
                  <p:cNvSpPr>
                    <a:spLocks noChangeAspect="1"/>
                  </p:cNvSpPr>
                  <p:nvPr/>
                </p:nvSpPr>
                <p:spPr bwMode="auto">
                  <a:xfrm>
                    <a:off x="2227" y="2321"/>
                    <a:ext cx="2582" cy="1232"/>
                  </a:xfrm>
                  <a:custGeom>
                    <a:avLst/>
                    <a:gdLst>
                      <a:gd name="T0" fmla="*/ 0 w 4972"/>
                      <a:gd name="T1" fmla="*/ 426 h 2373"/>
                      <a:gd name="T2" fmla="*/ 884 w 4972"/>
                      <a:gd name="T3" fmla="*/ 640 h 2373"/>
                      <a:gd name="T4" fmla="*/ 1341 w 4972"/>
                      <a:gd name="T5" fmla="*/ 640 h 2373"/>
                      <a:gd name="T6" fmla="*/ 823 w 4972"/>
                      <a:gd name="T7" fmla="*/ 0 h 2373"/>
                      <a:gd name="T8" fmla="*/ 610 w 4972"/>
                      <a:gd name="T9" fmla="*/ 91 h 2373"/>
                      <a:gd name="T10" fmla="*/ 884 w 4972"/>
                      <a:gd name="T11" fmla="*/ 426 h 2373"/>
                      <a:gd name="T12" fmla="*/ 0 w 4972"/>
                      <a:gd name="T13" fmla="*/ 426 h 237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972" h="2373">
                        <a:moveTo>
                          <a:pt x="0" y="1582"/>
                        </a:moveTo>
                        <a:lnTo>
                          <a:pt x="3277" y="2373"/>
                        </a:lnTo>
                        <a:lnTo>
                          <a:pt x="4972" y="2373"/>
                        </a:lnTo>
                        <a:lnTo>
                          <a:pt x="3051" y="0"/>
                        </a:lnTo>
                        <a:lnTo>
                          <a:pt x="2260" y="339"/>
                        </a:lnTo>
                        <a:lnTo>
                          <a:pt x="3277" y="1582"/>
                        </a:lnTo>
                        <a:lnTo>
                          <a:pt x="0" y="1582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07" y="3358"/>
                    <a:ext cx="694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600" b="1"/>
                      <a:t>Sauerstoff</a:t>
                    </a:r>
                  </a:p>
                </p:txBody>
              </p:sp>
            </p:grpSp>
            <p:grpSp>
              <p:nvGrpSpPr>
                <p:cNvPr id="42" name="Group 68"/>
                <p:cNvGrpSpPr>
                  <a:grpSpLocks/>
                </p:cNvGrpSpPr>
                <p:nvPr/>
              </p:nvGrpSpPr>
              <p:grpSpPr bwMode="auto">
                <a:xfrm>
                  <a:off x="952" y="2464"/>
                  <a:ext cx="2582" cy="1232"/>
                  <a:chOff x="951" y="2321"/>
                  <a:chExt cx="2582" cy="1232"/>
                </a:xfrm>
              </p:grpSpPr>
              <p:sp>
                <p:nvSpPr>
                  <p:cNvPr id="53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951" y="2321"/>
                    <a:ext cx="2582" cy="1232"/>
                  </a:xfrm>
                  <a:custGeom>
                    <a:avLst/>
                    <a:gdLst>
                      <a:gd name="T0" fmla="*/ 518 w 4972"/>
                      <a:gd name="T1" fmla="*/ 0 h 2373"/>
                      <a:gd name="T2" fmla="*/ 0 w 4972"/>
                      <a:gd name="T3" fmla="*/ 640 h 2373"/>
                      <a:gd name="T4" fmla="*/ 1341 w 4972"/>
                      <a:gd name="T5" fmla="*/ 640 h 2373"/>
                      <a:gd name="T6" fmla="*/ 457 w 4972"/>
                      <a:gd name="T7" fmla="*/ 426 h 2373"/>
                      <a:gd name="T8" fmla="*/ 731 w 4972"/>
                      <a:gd name="T9" fmla="*/ 91 h 2373"/>
                      <a:gd name="T10" fmla="*/ 518 w 4972"/>
                      <a:gd name="T11" fmla="*/ 0 h 23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72" h="2373">
                        <a:moveTo>
                          <a:pt x="1921" y="0"/>
                        </a:moveTo>
                        <a:lnTo>
                          <a:pt x="0" y="2373"/>
                        </a:lnTo>
                        <a:lnTo>
                          <a:pt x="4972" y="2373"/>
                        </a:lnTo>
                        <a:lnTo>
                          <a:pt x="1695" y="1582"/>
                        </a:lnTo>
                        <a:lnTo>
                          <a:pt x="2712" y="339"/>
                        </a:lnTo>
                        <a:lnTo>
                          <a:pt x="1921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78" y="3357"/>
                    <a:ext cx="1075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600" b="1"/>
                      <a:t>Brennbarer Stoff</a:t>
                    </a:r>
                  </a:p>
                </p:txBody>
              </p:sp>
            </p:grpSp>
            <p:grpSp>
              <p:nvGrpSpPr>
                <p:cNvPr id="43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1829" y="3286"/>
                  <a:ext cx="2116" cy="410"/>
                  <a:chOff x="3452" y="14129"/>
                  <a:chExt cx="4068" cy="791"/>
                </a:xfrm>
              </p:grpSpPr>
              <p:sp>
                <p:nvSpPr>
                  <p:cNvPr id="50" name="Freeform 72"/>
                  <p:cNvSpPr>
                    <a:spLocks noChangeAspect="1"/>
                  </p:cNvSpPr>
                  <p:nvPr/>
                </p:nvSpPr>
                <p:spPr bwMode="auto">
                  <a:xfrm>
                    <a:off x="3452" y="14129"/>
                    <a:ext cx="4068" cy="791"/>
                  </a:xfrm>
                  <a:custGeom>
                    <a:avLst/>
                    <a:gdLst>
                      <a:gd name="T0" fmla="*/ 0 w 4068"/>
                      <a:gd name="T1" fmla="*/ 0 h 791"/>
                      <a:gd name="T2" fmla="*/ 3277 w 4068"/>
                      <a:gd name="T3" fmla="*/ 791 h 791"/>
                      <a:gd name="T4" fmla="*/ 4068 w 4068"/>
                      <a:gd name="T5" fmla="*/ 791 h 791"/>
                      <a:gd name="T6" fmla="*/ 791 w 4068"/>
                      <a:gd name="T7" fmla="*/ 0 h 791"/>
                      <a:gd name="T8" fmla="*/ 0 w 4068"/>
                      <a:gd name="T9" fmla="*/ 0 h 7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68" h="791">
                        <a:moveTo>
                          <a:pt x="0" y="0"/>
                        </a:moveTo>
                        <a:lnTo>
                          <a:pt x="3277" y="791"/>
                        </a:lnTo>
                        <a:lnTo>
                          <a:pt x="4068" y="791"/>
                        </a:lnTo>
                        <a:lnTo>
                          <a:pt x="79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1" name="AutoShap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7" y="14242"/>
                    <a:ext cx="2938" cy="565"/>
                  </a:xfrm>
                  <a:prstGeom prst="leftRightArrow">
                    <a:avLst>
                      <a:gd name="adj1" fmla="val 66370"/>
                      <a:gd name="adj2" fmla="val 50796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52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14379"/>
                    <a:ext cx="2820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400" b="1"/>
                      <a:t>richtiges Mengenverhältnis</a:t>
                    </a:r>
                  </a:p>
                </p:txBody>
              </p:sp>
            </p:grpSp>
            <p:pic>
              <p:nvPicPr>
                <p:cNvPr id="44" name="Picture 75" descr="JF-DOC-M01-01-131097-G1-c1 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4" y="2640"/>
                  <a:ext cx="664" cy="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5" name="Group 76"/>
                <p:cNvGrpSpPr>
                  <a:grpSpLocks/>
                </p:cNvGrpSpPr>
                <p:nvPr/>
              </p:nvGrpSpPr>
              <p:grpSpPr bwMode="auto">
                <a:xfrm>
                  <a:off x="1953" y="1294"/>
                  <a:ext cx="1875" cy="1346"/>
                  <a:chOff x="1941" y="1008"/>
                  <a:chExt cx="1875" cy="1346"/>
                </a:xfrm>
              </p:grpSpPr>
              <p:sp>
                <p:nvSpPr>
                  <p:cNvPr id="47" name="Freeform 77"/>
                  <p:cNvSpPr>
                    <a:spLocks noChangeAspect="1"/>
                  </p:cNvSpPr>
                  <p:nvPr/>
                </p:nvSpPr>
                <p:spPr bwMode="auto">
                  <a:xfrm>
                    <a:off x="1941" y="1008"/>
                    <a:ext cx="1875" cy="1346"/>
                  </a:xfrm>
                  <a:custGeom>
                    <a:avLst/>
                    <a:gdLst>
                      <a:gd name="T0" fmla="*/ 0 w 3616"/>
                      <a:gd name="T1" fmla="*/ 606 h 2599"/>
                      <a:gd name="T2" fmla="*/ 213 w 3616"/>
                      <a:gd name="T3" fmla="*/ 697 h 2599"/>
                      <a:gd name="T4" fmla="*/ 486 w 3616"/>
                      <a:gd name="T5" fmla="*/ 364 h 2599"/>
                      <a:gd name="T6" fmla="*/ 760 w 3616"/>
                      <a:gd name="T7" fmla="*/ 697 h 2599"/>
                      <a:gd name="T8" fmla="*/ 972 w 3616"/>
                      <a:gd name="T9" fmla="*/ 606 h 2599"/>
                      <a:gd name="T10" fmla="*/ 486 w 3616"/>
                      <a:gd name="T11" fmla="*/ 0 h 2599"/>
                      <a:gd name="T12" fmla="*/ 0 w 3616"/>
                      <a:gd name="T13" fmla="*/ 606 h 259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616" h="2599">
                        <a:moveTo>
                          <a:pt x="0" y="2260"/>
                        </a:moveTo>
                        <a:lnTo>
                          <a:pt x="791" y="2599"/>
                        </a:lnTo>
                        <a:lnTo>
                          <a:pt x="1808" y="1356"/>
                        </a:lnTo>
                        <a:lnTo>
                          <a:pt x="2825" y="2599"/>
                        </a:lnTo>
                        <a:lnTo>
                          <a:pt x="3616" y="2260"/>
                        </a:lnTo>
                        <a:lnTo>
                          <a:pt x="1808" y="0"/>
                        </a:lnTo>
                        <a:lnTo>
                          <a:pt x="0" y="226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8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10" y="1536"/>
                    <a:ext cx="921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600" b="1"/>
                      <a:t>Zündenergie</a:t>
                    </a:r>
                  </a:p>
                </p:txBody>
              </p:sp>
              <p:pic>
                <p:nvPicPr>
                  <p:cNvPr id="49" name="Picture 79" descr="JF-DOC-M01-01-131097-G1-c6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84" y="1104"/>
                    <a:ext cx="158" cy="3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6" name="Picture 80" descr="JF-DOC-M01-01-131097-G1-c7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2" y="3124"/>
                  <a:ext cx="596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57" name="Group 353"/>
          <p:cNvGrpSpPr>
            <a:grpSpLocks/>
          </p:cNvGrpSpPr>
          <p:nvPr/>
        </p:nvGrpSpPr>
        <p:grpSpPr bwMode="auto">
          <a:xfrm>
            <a:off x="2255949" y="1122362"/>
            <a:ext cx="7924800" cy="5029200"/>
            <a:chOff x="480" y="768"/>
            <a:chExt cx="4992" cy="3168"/>
          </a:xfrm>
        </p:grpSpPr>
        <p:sp>
          <p:nvSpPr>
            <p:cNvPr id="58" name="Rectangle 126"/>
            <p:cNvSpPr>
              <a:spLocks noChangeArrowheads="1"/>
            </p:cNvSpPr>
            <p:nvPr/>
          </p:nvSpPr>
          <p:spPr bwMode="auto">
            <a:xfrm>
              <a:off x="480" y="768"/>
              <a:ext cx="4992" cy="3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grpSp>
          <p:nvGrpSpPr>
            <p:cNvPr id="59" name="Group 351"/>
            <p:cNvGrpSpPr>
              <a:grpSpLocks/>
            </p:cNvGrpSpPr>
            <p:nvPr/>
          </p:nvGrpSpPr>
          <p:grpSpPr bwMode="auto">
            <a:xfrm>
              <a:off x="672" y="1104"/>
              <a:ext cx="4320" cy="2688"/>
              <a:chOff x="672" y="1104"/>
              <a:chExt cx="4320" cy="2688"/>
            </a:xfrm>
          </p:grpSpPr>
          <p:grpSp>
            <p:nvGrpSpPr>
              <p:cNvPr id="60" name="Group 124"/>
              <p:cNvGrpSpPr>
                <a:grpSpLocks/>
              </p:cNvGrpSpPr>
              <p:nvPr/>
            </p:nvGrpSpPr>
            <p:grpSpPr bwMode="auto">
              <a:xfrm>
                <a:off x="672" y="1104"/>
                <a:ext cx="4320" cy="2688"/>
                <a:chOff x="672" y="1104"/>
                <a:chExt cx="4320" cy="2688"/>
              </a:xfrm>
            </p:grpSpPr>
            <p:grpSp>
              <p:nvGrpSpPr>
                <p:cNvPr id="62" name="Group 109"/>
                <p:cNvGrpSpPr>
                  <a:grpSpLocks/>
                </p:cNvGrpSpPr>
                <p:nvPr/>
              </p:nvGrpSpPr>
              <p:grpSpPr bwMode="auto">
                <a:xfrm>
                  <a:off x="2410" y="2560"/>
                  <a:ext cx="2582" cy="1232"/>
                  <a:chOff x="2227" y="2321"/>
                  <a:chExt cx="2582" cy="1232"/>
                </a:xfrm>
              </p:grpSpPr>
              <p:sp>
                <p:nvSpPr>
                  <p:cNvPr id="75" name="Freeform 110"/>
                  <p:cNvSpPr>
                    <a:spLocks noChangeAspect="1"/>
                  </p:cNvSpPr>
                  <p:nvPr/>
                </p:nvSpPr>
                <p:spPr bwMode="auto">
                  <a:xfrm>
                    <a:off x="2227" y="2321"/>
                    <a:ext cx="2582" cy="1232"/>
                  </a:xfrm>
                  <a:custGeom>
                    <a:avLst/>
                    <a:gdLst>
                      <a:gd name="T0" fmla="*/ 0 w 4972"/>
                      <a:gd name="T1" fmla="*/ 426 h 2373"/>
                      <a:gd name="T2" fmla="*/ 884 w 4972"/>
                      <a:gd name="T3" fmla="*/ 640 h 2373"/>
                      <a:gd name="T4" fmla="*/ 1341 w 4972"/>
                      <a:gd name="T5" fmla="*/ 640 h 2373"/>
                      <a:gd name="T6" fmla="*/ 823 w 4972"/>
                      <a:gd name="T7" fmla="*/ 0 h 2373"/>
                      <a:gd name="T8" fmla="*/ 610 w 4972"/>
                      <a:gd name="T9" fmla="*/ 91 h 2373"/>
                      <a:gd name="T10" fmla="*/ 884 w 4972"/>
                      <a:gd name="T11" fmla="*/ 426 h 2373"/>
                      <a:gd name="T12" fmla="*/ 0 w 4972"/>
                      <a:gd name="T13" fmla="*/ 426 h 237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972" h="2373">
                        <a:moveTo>
                          <a:pt x="0" y="1582"/>
                        </a:moveTo>
                        <a:lnTo>
                          <a:pt x="3277" y="2373"/>
                        </a:lnTo>
                        <a:lnTo>
                          <a:pt x="4972" y="2373"/>
                        </a:lnTo>
                        <a:lnTo>
                          <a:pt x="3051" y="0"/>
                        </a:lnTo>
                        <a:lnTo>
                          <a:pt x="2260" y="339"/>
                        </a:lnTo>
                        <a:lnTo>
                          <a:pt x="3277" y="1582"/>
                        </a:lnTo>
                        <a:lnTo>
                          <a:pt x="0" y="1582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6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07" y="3358"/>
                    <a:ext cx="694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600" b="1"/>
                      <a:t>Sauerstoff</a:t>
                    </a:r>
                  </a:p>
                </p:txBody>
              </p:sp>
            </p:grpSp>
            <p:grpSp>
              <p:nvGrpSpPr>
                <p:cNvPr id="63" name="Group 112"/>
                <p:cNvGrpSpPr>
                  <a:grpSpLocks/>
                </p:cNvGrpSpPr>
                <p:nvPr/>
              </p:nvGrpSpPr>
              <p:grpSpPr bwMode="auto">
                <a:xfrm>
                  <a:off x="672" y="2560"/>
                  <a:ext cx="2582" cy="1232"/>
                  <a:chOff x="951" y="2321"/>
                  <a:chExt cx="2582" cy="1232"/>
                </a:xfrm>
              </p:grpSpPr>
              <p:sp>
                <p:nvSpPr>
                  <p:cNvPr id="73" name="Freeform 113"/>
                  <p:cNvSpPr>
                    <a:spLocks noChangeAspect="1"/>
                  </p:cNvSpPr>
                  <p:nvPr/>
                </p:nvSpPr>
                <p:spPr bwMode="auto">
                  <a:xfrm>
                    <a:off x="951" y="2321"/>
                    <a:ext cx="2582" cy="1232"/>
                  </a:xfrm>
                  <a:custGeom>
                    <a:avLst/>
                    <a:gdLst>
                      <a:gd name="T0" fmla="*/ 518 w 4972"/>
                      <a:gd name="T1" fmla="*/ 0 h 2373"/>
                      <a:gd name="T2" fmla="*/ 0 w 4972"/>
                      <a:gd name="T3" fmla="*/ 640 h 2373"/>
                      <a:gd name="T4" fmla="*/ 1341 w 4972"/>
                      <a:gd name="T5" fmla="*/ 640 h 2373"/>
                      <a:gd name="T6" fmla="*/ 457 w 4972"/>
                      <a:gd name="T7" fmla="*/ 426 h 2373"/>
                      <a:gd name="T8" fmla="*/ 731 w 4972"/>
                      <a:gd name="T9" fmla="*/ 91 h 2373"/>
                      <a:gd name="T10" fmla="*/ 518 w 4972"/>
                      <a:gd name="T11" fmla="*/ 0 h 23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72" h="2373">
                        <a:moveTo>
                          <a:pt x="1921" y="0"/>
                        </a:moveTo>
                        <a:lnTo>
                          <a:pt x="0" y="2373"/>
                        </a:lnTo>
                        <a:lnTo>
                          <a:pt x="4972" y="2373"/>
                        </a:lnTo>
                        <a:lnTo>
                          <a:pt x="1695" y="1582"/>
                        </a:lnTo>
                        <a:lnTo>
                          <a:pt x="2712" y="339"/>
                        </a:lnTo>
                        <a:lnTo>
                          <a:pt x="1921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78" y="3357"/>
                    <a:ext cx="1075" cy="1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600" b="1"/>
                      <a:t>Brennbarer Stoff</a:t>
                    </a:r>
                  </a:p>
                </p:txBody>
              </p:sp>
            </p:grpSp>
            <p:grpSp>
              <p:nvGrpSpPr>
                <p:cNvPr id="64" name="Group 115"/>
                <p:cNvGrpSpPr>
                  <a:grpSpLocks noChangeAspect="1"/>
                </p:cNvGrpSpPr>
                <p:nvPr/>
              </p:nvGrpSpPr>
              <p:grpSpPr bwMode="auto">
                <a:xfrm>
                  <a:off x="1781" y="3382"/>
                  <a:ext cx="2116" cy="410"/>
                  <a:chOff x="3452" y="14129"/>
                  <a:chExt cx="4068" cy="791"/>
                </a:xfrm>
              </p:grpSpPr>
              <p:sp>
                <p:nvSpPr>
                  <p:cNvPr id="70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3452" y="14129"/>
                    <a:ext cx="4068" cy="791"/>
                  </a:xfrm>
                  <a:custGeom>
                    <a:avLst/>
                    <a:gdLst>
                      <a:gd name="T0" fmla="*/ 0 w 4068"/>
                      <a:gd name="T1" fmla="*/ 0 h 791"/>
                      <a:gd name="T2" fmla="*/ 3277 w 4068"/>
                      <a:gd name="T3" fmla="*/ 791 h 791"/>
                      <a:gd name="T4" fmla="*/ 4068 w 4068"/>
                      <a:gd name="T5" fmla="*/ 791 h 791"/>
                      <a:gd name="T6" fmla="*/ 791 w 4068"/>
                      <a:gd name="T7" fmla="*/ 0 h 791"/>
                      <a:gd name="T8" fmla="*/ 0 w 4068"/>
                      <a:gd name="T9" fmla="*/ 0 h 7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68" h="791">
                        <a:moveTo>
                          <a:pt x="0" y="0"/>
                        </a:moveTo>
                        <a:lnTo>
                          <a:pt x="3277" y="791"/>
                        </a:lnTo>
                        <a:lnTo>
                          <a:pt x="4068" y="791"/>
                        </a:lnTo>
                        <a:lnTo>
                          <a:pt x="79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" name="AutoShap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7" y="14242"/>
                    <a:ext cx="2938" cy="565"/>
                  </a:xfrm>
                  <a:prstGeom prst="leftRightArrow">
                    <a:avLst>
                      <a:gd name="adj1" fmla="val 66370"/>
                      <a:gd name="adj2" fmla="val 50796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72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14379"/>
                    <a:ext cx="2820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400" b="1"/>
                      <a:t>richtiges Mengenverhältnis</a:t>
                    </a:r>
                  </a:p>
                </p:txBody>
              </p:sp>
            </p:grpSp>
            <p:sp>
              <p:nvSpPr>
                <p:cNvPr id="65" name="Freeform 119"/>
                <p:cNvSpPr>
                  <a:spLocks noChangeAspect="1"/>
                </p:cNvSpPr>
                <p:nvPr/>
              </p:nvSpPr>
              <p:spPr bwMode="auto">
                <a:xfrm>
                  <a:off x="1893" y="1104"/>
                  <a:ext cx="1875" cy="1346"/>
                </a:xfrm>
                <a:custGeom>
                  <a:avLst/>
                  <a:gdLst>
                    <a:gd name="T0" fmla="*/ 0 w 3616"/>
                    <a:gd name="T1" fmla="*/ 606 h 2599"/>
                    <a:gd name="T2" fmla="*/ 213 w 3616"/>
                    <a:gd name="T3" fmla="*/ 697 h 2599"/>
                    <a:gd name="T4" fmla="*/ 486 w 3616"/>
                    <a:gd name="T5" fmla="*/ 364 h 2599"/>
                    <a:gd name="T6" fmla="*/ 760 w 3616"/>
                    <a:gd name="T7" fmla="*/ 697 h 2599"/>
                    <a:gd name="T8" fmla="*/ 972 w 3616"/>
                    <a:gd name="T9" fmla="*/ 606 h 2599"/>
                    <a:gd name="T10" fmla="*/ 486 w 3616"/>
                    <a:gd name="T11" fmla="*/ 0 h 2599"/>
                    <a:gd name="T12" fmla="*/ 0 w 3616"/>
                    <a:gd name="T13" fmla="*/ 606 h 25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16" h="2599">
                      <a:moveTo>
                        <a:pt x="0" y="2260"/>
                      </a:moveTo>
                      <a:lnTo>
                        <a:pt x="791" y="2599"/>
                      </a:lnTo>
                      <a:lnTo>
                        <a:pt x="1808" y="1356"/>
                      </a:lnTo>
                      <a:lnTo>
                        <a:pt x="2825" y="2599"/>
                      </a:lnTo>
                      <a:lnTo>
                        <a:pt x="3616" y="2260"/>
                      </a:lnTo>
                      <a:lnTo>
                        <a:pt x="1808" y="0"/>
                      </a:lnTo>
                      <a:lnTo>
                        <a:pt x="0" y="226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" name="Rectangle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2362" y="1632"/>
                  <a:ext cx="92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r>
                    <a:rPr lang="de-DE" altLang="de-DE" sz="1600" b="1"/>
                    <a:t>Zündenergie</a:t>
                  </a:r>
                </a:p>
              </p:txBody>
            </p:sp>
            <p:pic>
              <p:nvPicPr>
                <p:cNvPr id="67" name="Picture 121" descr="JF-DOC-M01-01-131097-G1-c1 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6" y="2736"/>
                  <a:ext cx="664" cy="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8" name="Picture 122" descr="JF-DOC-M01-01-131097-G1-c6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6" y="1200"/>
                  <a:ext cx="158" cy="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9" name="Picture 123" descr="JF-DOC-M01-01-131097-G1-c7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4" y="3220"/>
                  <a:ext cx="596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1" name="Picture 350" descr="JF-DOC-M01-01-131097-G1-c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256"/>
                <a:ext cx="69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7" name="Line 145"/>
          <p:cNvSpPr>
            <a:spLocks noChangeShapeType="1"/>
          </p:cNvSpPr>
          <p:nvPr/>
        </p:nvSpPr>
        <p:spPr bwMode="auto">
          <a:xfrm flipH="1">
            <a:off x="6751749" y="2247900"/>
            <a:ext cx="1219200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Rectangle 146"/>
          <p:cNvSpPr>
            <a:spLocks noChangeArrowheads="1"/>
          </p:cNvSpPr>
          <p:nvPr/>
        </p:nvSpPr>
        <p:spPr bwMode="auto">
          <a:xfrm>
            <a:off x="7970949" y="203676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2000" b="1"/>
              <a:t>Abkühlen</a:t>
            </a:r>
          </a:p>
        </p:txBody>
      </p:sp>
      <p:sp>
        <p:nvSpPr>
          <p:cNvPr id="79" name="Rectangle 147"/>
          <p:cNvSpPr>
            <a:spLocks noChangeArrowheads="1"/>
          </p:cNvSpPr>
          <p:nvPr/>
        </p:nvSpPr>
        <p:spPr bwMode="auto">
          <a:xfrm>
            <a:off x="8961549" y="386556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2000" b="1"/>
              <a:t>Ersticken</a:t>
            </a:r>
          </a:p>
        </p:txBody>
      </p:sp>
      <p:sp>
        <p:nvSpPr>
          <p:cNvPr id="80" name="Rectangle 148"/>
          <p:cNvSpPr>
            <a:spLocks noChangeArrowheads="1"/>
          </p:cNvSpPr>
          <p:nvPr/>
        </p:nvSpPr>
        <p:spPr bwMode="auto">
          <a:xfrm>
            <a:off x="2332149" y="302736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2000" b="1"/>
              <a:t>Inhibition</a:t>
            </a:r>
          </a:p>
        </p:txBody>
      </p:sp>
      <p:sp>
        <p:nvSpPr>
          <p:cNvPr id="81" name="Line 149"/>
          <p:cNvSpPr>
            <a:spLocks noChangeShapeType="1"/>
          </p:cNvSpPr>
          <p:nvPr/>
        </p:nvSpPr>
        <p:spPr bwMode="auto">
          <a:xfrm flipV="1">
            <a:off x="5761149" y="5694362"/>
            <a:ext cx="914400" cy="500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Rectangle 150"/>
          <p:cNvSpPr>
            <a:spLocks noChangeArrowheads="1"/>
          </p:cNvSpPr>
          <p:nvPr/>
        </p:nvSpPr>
        <p:spPr bwMode="auto">
          <a:xfrm>
            <a:off x="4465749" y="599916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2000" b="1"/>
              <a:t>Abmagern</a:t>
            </a:r>
          </a:p>
        </p:txBody>
      </p:sp>
      <p:sp>
        <p:nvSpPr>
          <p:cNvPr id="83" name="Line 151"/>
          <p:cNvSpPr>
            <a:spLocks noChangeShapeType="1"/>
          </p:cNvSpPr>
          <p:nvPr/>
        </p:nvSpPr>
        <p:spPr bwMode="auto">
          <a:xfrm>
            <a:off x="3017949" y="4137025"/>
            <a:ext cx="914400" cy="58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" name="Rectangle 152"/>
          <p:cNvSpPr>
            <a:spLocks noChangeArrowheads="1"/>
          </p:cNvSpPr>
          <p:nvPr/>
        </p:nvSpPr>
        <p:spPr bwMode="auto">
          <a:xfrm>
            <a:off x="1722549" y="386556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2000" b="1"/>
              <a:t>Trennen</a:t>
            </a:r>
          </a:p>
        </p:txBody>
      </p:sp>
      <p:sp>
        <p:nvSpPr>
          <p:cNvPr id="85" name="Line 153"/>
          <p:cNvSpPr>
            <a:spLocks noChangeShapeType="1"/>
          </p:cNvSpPr>
          <p:nvPr/>
        </p:nvSpPr>
        <p:spPr bwMode="auto">
          <a:xfrm flipH="1">
            <a:off x="8047149" y="4119562"/>
            <a:ext cx="914400" cy="58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" name="Rectangle 155"/>
          <p:cNvSpPr txBox="1">
            <a:spLocks noChangeArrowheads="1"/>
          </p:cNvSpPr>
          <p:nvPr/>
        </p:nvSpPr>
        <p:spPr>
          <a:xfrm>
            <a:off x="2033699" y="955675"/>
            <a:ext cx="8375650" cy="540067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400" smtClean="0"/>
              <a:t>Löschen ist das Abbrechen der chemischen Reaktion des Brennens durch:</a:t>
            </a:r>
          </a:p>
          <a:p>
            <a:pPr>
              <a:buFontTx/>
              <a:buNone/>
            </a:pPr>
            <a:r>
              <a:rPr lang="de-DE" altLang="de-DE" sz="2400" smtClean="0"/>
              <a:t>	</a:t>
            </a:r>
            <a:endParaRPr lang="de-DE" altLang="de-DE" sz="2400"/>
          </a:p>
        </p:txBody>
      </p:sp>
      <p:grpSp>
        <p:nvGrpSpPr>
          <p:cNvPr id="87" name="Group 356"/>
          <p:cNvGrpSpPr>
            <a:grpSpLocks/>
          </p:cNvGrpSpPr>
          <p:nvPr/>
        </p:nvGrpSpPr>
        <p:grpSpPr bwMode="auto">
          <a:xfrm>
            <a:off x="4999149" y="3027362"/>
            <a:ext cx="1981200" cy="2133600"/>
            <a:chOff x="2208" y="1968"/>
            <a:chExt cx="1248" cy="1344"/>
          </a:xfrm>
        </p:grpSpPr>
        <p:sp>
          <p:nvSpPr>
            <p:cNvPr id="88" name="AutoShape 355"/>
            <p:cNvSpPr>
              <a:spLocks noChangeArrowheads="1"/>
            </p:cNvSpPr>
            <p:nvPr/>
          </p:nvSpPr>
          <p:spPr bwMode="auto">
            <a:xfrm>
              <a:off x="2208" y="1968"/>
              <a:ext cx="1248" cy="134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pic>
          <p:nvPicPr>
            <p:cNvPr id="89" name="Picture 354" descr="JF-DOC-M01-01-131097-G1-c5-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" y="2352"/>
              <a:ext cx="70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" name="Line 144"/>
          <p:cNvSpPr>
            <a:spLocks noChangeShapeType="1"/>
          </p:cNvSpPr>
          <p:nvPr/>
        </p:nvSpPr>
        <p:spPr bwMode="auto">
          <a:xfrm>
            <a:off x="3703749" y="3263900"/>
            <a:ext cx="2133600" cy="1363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Löschen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Fußzeilenplatzhalter 5"/>
          <p:cNvSpPr txBox="1">
            <a:spLocks/>
          </p:cNvSpPr>
          <p:nvPr/>
        </p:nvSpPr>
        <p:spPr>
          <a:xfrm>
            <a:off x="4377621" y="6516710"/>
            <a:ext cx="2229241" cy="341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7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utoUpdateAnimBg="0"/>
      <p:bldP spid="79" grpId="0" autoUpdateAnimBg="0"/>
      <p:bldP spid="80" grpId="0" autoUpdateAnimBg="0"/>
      <p:bldP spid="81" grpId="0" animBg="1"/>
      <p:bldP spid="82" grpId="0" autoUpdateAnimBg="0"/>
      <p:bldP spid="83" grpId="0" animBg="1"/>
      <p:bldP spid="84" grpId="0" autoUpdateAnimBg="0"/>
      <p:bldP spid="85" grpId="0" animBg="1"/>
      <p:bldP spid="86" grpId="0" build="p" autoUpdateAnimBg="0" advAuto="1000"/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Löschverfahren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706137" y="1027113"/>
            <a:ext cx="8066088" cy="53292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de-DE" altLang="de-DE" sz="2200" b="1" i="1" smtClean="0">
                <a:solidFill>
                  <a:srgbClr val="0000CC"/>
                </a:solidFill>
              </a:rPr>
              <a:t>Abkühlen oder Kühleffekt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de-DE" altLang="de-DE" sz="2400" smtClean="0"/>
              <a:t>	</a:t>
            </a:r>
            <a:r>
              <a:rPr lang="de-DE" altLang="de-DE" sz="2000" smtClean="0"/>
              <a:t>Löschen durch Kühlen bedeutet: Wärmeentzug aus der Reaktionszone des Feuers. </a:t>
            </a:r>
            <a:endParaRPr lang="de-DE" altLang="de-DE" sz="2000" b="1" i="1" smtClean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de-DE" altLang="de-DE" sz="2000" b="1" i="1" smtClean="0">
                <a:solidFill>
                  <a:schemeClr val="accent2"/>
                </a:solidFill>
              </a:rPr>
              <a:t> </a:t>
            </a:r>
            <a:endParaRPr lang="de-DE" altLang="de-DE" sz="2000" b="1" i="1">
              <a:solidFill>
                <a:schemeClr val="accent2"/>
              </a:solidFill>
            </a:endParaRP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646312" y="2298700"/>
            <a:ext cx="3733800" cy="495300"/>
            <a:chOff x="2640" y="1464"/>
            <a:chExt cx="2352" cy="312"/>
          </a:xfrm>
        </p:grpSpPr>
        <p:pic>
          <p:nvPicPr>
            <p:cNvPr id="7" name="Picture 30" descr="Glu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030" r="12000" b="21909"/>
            <a:stretch>
              <a:fillRect/>
            </a:stretch>
          </p:blipFill>
          <p:spPr bwMode="auto">
            <a:xfrm>
              <a:off x="2640" y="1464"/>
              <a:ext cx="62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3360" y="1488"/>
              <a:ext cx="1632" cy="288"/>
              <a:chOff x="3024" y="1296"/>
              <a:chExt cx="1632" cy="288"/>
            </a:xfrm>
          </p:grpSpPr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120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3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2000" b="1">
                    <a:solidFill>
                      <a:schemeClr val="accent2"/>
                    </a:solidFill>
                  </a:rPr>
                  <a:t>Glut abkühlen.</a:t>
                </a:r>
              </a:p>
            </p:txBody>
          </p:sp>
          <p:grpSp>
            <p:nvGrpSpPr>
              <p:cNvPr id="10" name="Group 17"/>
              <p:cNvGrpSpPr>
                <a:grpSpLocks/>
              </p:cNvGrpSpPr>
              <p:nvPr/>
            </p:nvGrpSpPr>
            <p:grpSpPr bwMode="auto">
              <a:xfrm>
                <a:off x="3024" y="1330"/>
                <a:ext cx="388" cy="198"/>
                <a:chOff x="2736" y="1390"/>
                <a:chExt cx="388" cy="198"/>
              </a:xfrm>
            </p:grpSpPr>
            <p:pic>
              <p:nvPicPr>
                <p:cNvPr id="11" name="Picture 11" descr="RedInsert_PPT_mitJFHH_100dpi_TIFF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75" r="16322" b="34471"/>
                <a:stretch>
                  <a:fillRect/>
                </a:stretch>
              </p:blipFill>
              <p:spPr bwMode="auto">
                <a:xfrm>
                  <a:off x="2736" y="1392"/>
                  <a:ext cx="3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Rectangle 13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28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3" name="Rectangle 14"/>
                <p:cNvSpPr>
                  <a:spLocks noChangeArrowheads="1"/>
                </p:cNvSpPr>
                <p:nvPr/>
              </p:nvSpPr>
              <p:spPr bwMode="auto">
                <a:xfrm>
                  <a:off x="2736" y="1392"/>
                  <a:ext cx="28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4" name="AutoShape 15"/>
                <p:cNvSpPr>
                  <a:spLocks noChangeArrowheads="1"/>
                </p:cNvSpPr>
                <p:nvPr/>
              </p:nvSpPr>
              <p:spPr bwMode="auto">
                <a:xfrm flipH="1">
                  <a:off x="3026" y="1492"/>
                  <a:ext cx="96" cy="96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5" name="AutoShape 16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026" y="1390"/>
                  <a:ext cx="96" cy="96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6" name="AutoShap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1392"/>
                  <a:ext cx="388" cy="193"/>
                </a:xfrm>
                <a:prstGeom prst="rightArrow">
                  <a:avLst>
                    <a:gd name="adj1" fmla="val 50000"/>
                    <a:gd name="adj2" fmla="val 50259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</p:grpSp>
        </p:grpSp>
      </p:grp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6027312" y="5146675"/>
            <a:ext cx="3886200" cy="685800"/>
            <a:chOff x="2880" y="3264"/>
            <a:chExt cx="2448" cy="432"/>
          </a:xfrm>
        </p:grpSpPr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3360" y="3408"/>
              <a:ext cx="1968" cy="288"/>
              <a:chOff x="3024" y="3552"/>
              <a:chExt cx="1968" cy="288"/>
            </a:xfrm>
          </p:grpSpPr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3456" y="3552"/>
                <a:ext cx="15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3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2000" b="1">
                    <a:solidFill>
                      <a:schemeClr val="accent2"/>
                    </a:solidFill>
                  </a:rPr>
                  <a:t>Flammen ersticken</a:t>
                </a:r>
              </a:p>
            </p:txBody>
          </p:sp>
          <p:grpSp>
            <p:nvGrpSpPr>
              <p:cNvPr id="21" name="Group 18"/>
              <p:cNvGrpSpPr>
                <a:grpSpLocks/>
              </p:cNvGrpSpPr>
              <p:nvPr/>
            </p:nvGrpSpPr>
            <p:grpSpPr bwMode="auto">
              <a:xfrm>
                <a:off x="3024" y="3600"/>
                <a:ext cx="388" cy="198"/>
                <a:chOff x="2736" y="1390"/>
                <a:chExt cx="388" cy="198"/>
              </a:xfrm>
            </p:grpSpPr>
            <p:pic>
              <p:nvPicPr>
                <p:cNvPr id="22" name="Picture 19" descr="RedInsert_PPT_mitJFHH_100dpi_TIFF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75" r="16322" b="34471"/>
                <a:stretch>
                  <a:fillRect/>
                </a:stretch>
              </p:blipFill>
              <p:spPr bwMode="auto">
                <a:xfrm>
                  <a:off x="2736" y="1392"/>
                  <a:ext cx="3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0"/>
                <p:cNvSpPr>
                  <a:spLocks noChangeArrowheads="1"/>
                </p:cNvSpPr>
                <p:nvPr/>
              </p:nvSpPr>
              <p:spPr bwMode="auto">
                <a:xfrm>
                  <a:off x="2736" y="1536"/>
                  <a:ext cx="28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24" name="Rectangle 21"/>
                <p:cNvSpPr>
                  <a:spLocks noChangeArrowheads="1"/>
                </p:cNvSpPr>
                <p:nvPr/>
              </p:nvSpPr>
              <p:spPr bwMode="auto">
                <a:xfrm>
                  <a:off x="2736" y="1392"/>
                  <a:ext cx="28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25" name="AutoShape 22"/>
                <p:cNvSpPr>
                  <a:spLocks noChangeArrowheads="1"/>
                </p:cNvSpPr>
                <p:nvPr/>
              </p:nvSpPr>
              <p:spPr bwMode="auto">
                <a:xfrm flipH="1">
                  <a:off x="3026" y="1492"/>
                  <a:ext cx="96" cy="96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26" name="AutoShape 23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026" y="1390"/>
                  <a:ext cx="96" cy="96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27" name="AutoShap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736" y="1392"/>
                  <a:ext cx="388" cy="193"/>
                </a:xfrm>
                <a:prstGeom prst="rightArrow">
                  <a:avLst>
                    <a:gd name="adj1" fmla="val 50000"/>
                    <a:gd name="adj2" fmla="val 50259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</p:grpSp>
        </p:grpSp>
        <p:pic>
          <p:nvPicPr>
            <p:cNvPr id="19" name="Picture 34" descr="JF-DOC-M01-01-131097-G1-c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264"/>
              <a:ext cx="39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1702962" y="3022600"/>
            <a:ext cx="80660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e-DE" altLang="de-DE" b="1" i="1">
                <a:solidFill>
                  <a:srgbClr val="0000CC"/>
                </a:solidFill>
              </a:rPr>
              <a:t>Ersticken oder Stickeffekt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de-DE" altLang="de-DE" sz="2000"/>
              <a:t>	bedeutet Störung des richtigen Mischungsverhältnisses zwischen brennbarem Stoff und Sauerstoff. Die drei Untereffekte des Stickeffektes heißen:</a:t>
            </a:r>
          </a:p>
          <a:p>
            <a:pPr lvl="1" eaLnBrk="1" hangingPunct="1">
              <a:lnSpc>
                <a:spcPct val="130000"/>
              </a:lnSpc>
            </a:pPr>
            <a:r>
              <a:rPr lang="de-DE" altLang="de-DE" sz="1800" i="1"/>
              <a:t>Verdrängungseffekt</a:t>
            </a:r>
          </a:p>
          <a:p>
            <a:pPr lvl="1" eaLnBrk="1" hangingPunct="1">
              <a:lnSpc>
                <a:spcPct val="130000"/>
              </a:lnSpc>
            </a:pPr>
            <a:r>
              <a:rPr lang="de-DE" altLang="de-DE" sz="1800" i="1"/>
              <a:t>Abmagerungseffekt</a:t>
            </a:r>
          </a:p>
          <a:p>
            <a:pPr lvl="1" eaLnBrk="1" hangingPunct="1">
              <a:lnSpc>
                <a:spcPct val="130000"/>
              </a:lnSpc>
            </a:pPr>
            <a:r>
              <a:rPr lang="de-DE" altLang="de-DE" sz="1800" i="1"/>
              <a:t>Trenn- und Dämmeffekt</a:t>
            </a:r>
          </a:p>
        </p:txBody>
      </p:sp>
      <p:sp>
        <p:nvSpPr>
          <p:cNvPr id="29" name="Fußzeilenplatzhalter 5"/>
          <p:cNvSpPr txBox="1">
            <a:spLocks/>
          </p:cNvSpPr>
          <p:nvPr/>
        </p:nvSpPr>
        <p:spPr>
          <a:xfrm>
            <a:off x="4377621" y="6516710"/>
            <a:ext cx="2229241" cy="341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7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2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Löschmittel: Wasser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8"/>
          <p:cNvSpPr>
            <a:spLocks noChangeAspect="1"/>
          </p:cNvSpPr>
          <p:nvPr/>
        </p:nvSpPr>
        <p:spPr bwMode="auto">
          <a:xfrm>
            <a:off x="8186268" y="1412875"/>
            <a:ext cx="1208088" cy="866775"/>
          </a:xfrm>
          <a:custGeom>
            <a:avLst/>
            <a:gdLst>
              <a:gd name="T0" fmla="*/ 0 w 3616"/>
              <a:gd name="T1" fmla="*/ 251367085 h 2599"/>
              <a:gd name="T2" fmla="*/ 88290987 w 3616"/>
              <a:gd name="T3" fmla="*/ 289072297 h 2599"/>
              <a:gd name="T4" fmla="*/ 201808160 w 3616"/>
              <a:gd name="T5" fmla="*/ 150820184 h 2599"/>
              <a:gd name="T6" fmla="*/ 315325334 w 3616"/>
              <a:gd name="T7" fmla="*/ 289072297 h 2599"/>
              <a:gd name="T8" fmla="*/ 403616321 w 3616"/>
              <a:gd name="T9" fmla="*/ 251367085 h 2599"/>
              <a:gd name="T10" fmla="*/ 201808160 w 3616"/>
              <a:gd name="T11" fmla="*/ 0 h 2599"/>
              <a:gd name="T12" fmla="*/ 0 w 3616"/>
              <a:gd name="T13" fmla="*/ 251367085 h 25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16" h="2599">
                <a:moveTo>
                  <a:pt x="0" y="2260"/>
                </a:moveTo>
                <a:lnTo>
                  <a:pt x="791" y="2599"/>
                </a:lnTo>
                <a:lnTo>
                  <a:pt x="1808" y="1356"/>
                </a:lnTo>
                <a:lnTo>
                  <a:pt x="2825" y="2599"/>
                </a:lnTo>
                <a:lnTo>
                  <a:pt x="3616" y="2260"/>
                </a:lnTo>
                <a:lnTo>
                  <a:pt x="1808" y="0"/>
                </a:lnTo>
                <a:lnTo>
                  <a:pt x="0" y="2260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" name="Freeform 12"/>
          <p:cNvSpPr>
            <a:spLocks noChangeAspect="1"/>
          </p:cNvSpPr>
          <p:nvPr/>
        </p:nvSpPr>
        <p:spPr bwMode="auto">
          <a:xfrm>
            <a:off x="8370418" y="2165350"/>
            <a:ext cx="1663700" cy="793750"/>
          </a:xfrm>
          <a:custGeom>
            <a:avLst/>
            <a:gdLst>
              <a:gd name="T0" fmla="*/ 0 w 4972"/>
              <a:gd name="T1" fmla="*/ 177002236 h 2373"/>
              <a:gd name="T2" fmla="*/ 366914111 w 4972"/>
              <a:gd name="T3" fmla="*/ 265503187 h 2373"/>
              <a:gd name="T4" fmla="*/ 556697041 w 4972"/>
              <a:gd name="T5" fmla="*/ 265503187 h 2373"/>
              <a:gd name="T6" fmla="*/ 341609609 w 4972"/>
              <a:gd name="T7" fmla="*/ 0 h 2373"/>
              <a:gd name="T8" fmla="*/ 253044018 w 4972"/>
              <a:gd name="T9" fmla="*/ 37929074 h 2373"/>
              <a:gd name="T10" fmla="*/ 366914111 w 4972"/>
              <a:gd name="T11" fmla="*/ 177002236 h 2373"/>
              <a:gd name="T12" fmla="*/ 0 w 4972"/>
              <a:gd name="T13" fmla="*/ 177002236 h 23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72" h="2373">
                <a:moveTo>
                  <a:pt x="0" y="1582"/>
                </a:moveTo>
                <a:lnTo>
                  <a:pt x="3277" y="2373"/>
                </a:lnTo>
                <a:lnTo>
                  <a:pt x="4972" y="2373"/>
                </a:lnTo>
                <a:lnTo>
                  <a:pt x="3051" y="0"/>
                </a:lnTo>
                <a:lnTo>
                  <a:pt x="2260" y="339"/>
                </a:lnTo>
                <a:lnTo>
                  <a:pt x="3277" y="1582"/>
                </a:lnTo>
                <a:lnTo>
                  <a:pt x="0" y="1582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Freeform 13"/>
          <p:cNvSpPr>
            <a:spLocks noChangeAspect="1"/>
          </p:cNvSpPr>
          <p:nvPr/>
        </p:nvSpPr>
        <p:spPr bwMode="auto">
          <a:xfrm>
            <a:off x="7548093" y="2165350"/>
            <a:ext cx="1663700" cy="793750"/>
          </a:xfrm>
          <a:custGeom>
            <a:avLst/>
            <a:gdLst>
              <a:gd name="T0" fmla="*/ 215087432 w 4972"/>
              <a:gd name="T1" fmla="*/ 0 h 2373"/>
              <a:gd name="T2" fmla="*/ 0 w 4972"/>
              <a:gd name="T3" fmla="*/ 265503187 h 2373"/>
              <a:gd name="T4" fmla="*/ 556697041 w 4972"/>
              <a:gd name="T5" fmla="*/ 265503187 h 2373"/>
              <a:gd name="T6" fmla="*/ 189782930 w 4972"/>
              <a:gd name="T7" fmla="*/ 177002236 h 2373"/>
              <a:gd name="T8" fmla="*/ 303653023 w 4972"/>
              <a:gd name="T9" fmla="*/ 37929074 h 2373"/>
              <a:gd name="T10" fmla="*/ 215087432 w 4972"/>
              <a:gd name="T11" fmla="*/ 0 h 23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72" h="2373">
                <a:moveTo>
                  <a:pt x="1921" y="0"/>
                </a:moveTo>
                <a:lnTo>
                  <a:pt x="0" y="2373"/>
                </a:lnTo>
                <a:lnTo>
                  <a:pt x="4972" y="2373"/>
                </a:lnTo>
                <a:lnTo>
                  <a:pt x="1695" y="1582"/>
                </a:lnTo>
                <a:lnTo>
                  <a:pt x="2712" y="339"/>
                </a:lnTo>
                <a:lnTo>
                  <a:pt x="1921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" name="Group 14"/>
          <p:cNvGrpSpPr>
            <a:grpSpLocks noChangeAspect="1"/>
          </p:cNvGrpSpPr>
          <p:nvPr/>
        </p:nvGrpSpPr>
        <p:grpSpPr bwMode="auto">
          <a:xfrm>
            <a:off x="8113243" y="2695575"/>
            <a:ext cx="1363663" cy="263525"/>
            <a:chOff x="3452" y="14129"/>
            <a:chExt cx="4068" cy="791"/>
          </a:xfrm>
        </p:grpSpPr>
        <p:sp>
          <p:nvSpPr>
            <p:cNvPr id="9" name="Freeform 15"/>
            <p:cNvSpPr>
              <a:spLocks noChangeAspect="1"/>
            </p:cNvSpPr>
            <p:nvPr/>
          </p:nvSpPr>
          <p:spPr bwMode="auto">
            <a:xfrm>
              <a:off x="3452" y="14129"/>
              <a:ext cx="4068" cy="791"/>
            </a:xfrm>
            <a:custGeom>
              <a:avLst/>
              <a:gdLst>
                <a:gd name="T0" fmla="*/ 0 w 4068"/>
                <a:gd name="T1" fmla="*/ 0 h 791"/>
                <a:gd name="T2" fmla="*/ 3277 w 4068"/>
                <a:gd name="T3" fmla="*/ 791 h 791"/>
                <a:gd name="T4" fmla="*/ 4068 w 4068"/>
                <a:gd name="T5" fmla="*/ 791 h 791"/>
                <a:gd name="T6" fmla="*/ 791 w 4068"/>
                <a:gd name="T7" fmla="*/ 0 h 791"/>
                <a:gd name="T8" fmla="*/ 0 w 4068"/>
                <a:gd name="T9" fmla="*/ 0 h 7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8" h="791">
                  <a:moveTo>
                    <a:pt x="0" y="0"/>
                  </a:moveTo>
                  <a:lnTo>
                    <a:pt x="3277" y="791"/>
                  </a:lnTo>
                  <a:lnTo>
                    <a:pt x="4068" y="791"/>
                  </a:lnTo>
                  <a:lnTo>
                    <a:pt x="7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AutoShape 16"/>
            <p:cNvSpPr>
              <a:spLocks noChangeAspect="1" noChangeArrowheads="1"/>
            </p:cNvSpPr>
            <p:nvPr/>
          </p:nvSpPr>
          <p:spPr bwMode="auto">
            <a:xfrm>
              <a:off x="4017" y="14242"/>
              <a:ext cx="2938" cy="565"/>
            </a:xfrm>
            <a:prstGeom prst="leftRightArrow">
              <a:avLst>
                <a:gd name="adj1" fmla="val 66370"/>
                <a:gd name="adj2" fmla="val 50796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1" name="Rectangle 17"/>
            <p:cNvSpPr>
              <a:spLocks noChangeAspect="1" noChangeArrowheads="1"/>
            </p:cNvSpPr>
            <p:nvPr/>
          </p:nvSpPr>
          <p:spPr bwMode="auto">
            <a:xfrm>
              <a:off x="4098" y="14379"/>
              <a:ext cx="282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700" b="1"/>
            </a:p>
          </p:txBody>
        </p:sp>
      </p:grpSp>
      <p:pic>
        <p:nvPicPr>
          <p:cNvPr id="12" name="Picture 19" descr="JF-DOC-M01-01-131097-G1-c5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56" y="1946275"/>
            <a:ext cx="484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756893" y="3584575"/>
            <a:ext cx="8299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tabLst>
                <a:tab pos="3048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de-DE" altLang="de-DE"/>
              <a:t>Indirekten Brandbekämpfung: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de-DE" altLang="de-DE"/>
              <a:t>	Wärmeentzug der direkten Umgebung des Brandherdes mit feinst vernebelten Wassertröpfchen (</a:t>
            </a:r>
            <a:r>
              <a:rPr lang="de-DE" altLang="de-DE">
                <a:sym typeface="Wingdings" panose="05000000000000000000" pitchFamily="2" charset="2"/>
              </a:rPr>
              <a:t> Mindest-Verbrennungstemperatur).</a:t>
            </a:r>
            <a:endParaRPr lang="de-DE" altLang="de-DE"/>
          </a:p>
          <a:p>
            <a:pPr eaLnBrk="1" hangingPunct="1">
              <a:spcAft>
                <a:spcPct val="0"/>
              </a:spcAft>
              <a:buFontTx/>
              <a:buNone/>
            </a:pPr>
            <a:endParaRPr lang="de-DE" altLang="de-DE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763243" y="2384425"/>
            <a:ext cx="56324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tabLst>
                <a:tab pos="3048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de-DE" altLang="de-DE"/>
              <a:t>Direkten Brandbekämpfung: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de-DE" altLang="de-DE"/>
              <a:t>	Kühlen von Glut- und Brandherden mit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de-DE" altLang="de-DE"/>
              <a:t>	Voll- und Sprühstrahl.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763243" y="1184275"/>
            <a:ext cx="60896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tabLst>
                <a:tab pos="3048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de-DE" altLang="de-DE"/>
              <a:t>Die Löschwirkung beruht auf dem Kühleffekt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de-DE" altLang="de-DE"/>
              <a:t>	durch die gute Wärmeaufnahmefähigkeit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de-DE" altLang="de-DE"/>
              <a:t>	des Wassers.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756893" y="5060950"/>
            <a:ext cx="82994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tabLst>
                <a:tab pos="3048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de-DE" altLang="de-DE"/>
              <a:t>Wasser dehnt sich beim Verdampfen sehr stark aus: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de-DE" altLang="de-DE"/>
              <a:t>	1 Liter Wasser ergibt 1700 Liter Wasserdampf!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de-DE" altLang="de-DE"/>
              <a:t>	Sehr hohe (Wärme-)Energiebindung.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endParaRPr lang="de-DE" altLang="de-DE"/>
          </a:p>
        </p:txBody>
      </p:sp>
      <p:sp>
        <p:nvSpPr>
          <p:cNvPr id="17" name="Fußzeilenplatzhalter 5"/>
          <p:cNvSpPr txBox="1">
            <a:spLocks/>
          </p:cNvSpPr>
          <p:nvPr/>
        </p:nvSpPr>
        <p:spPr>
          <a:xfrm>
            <a:off x="4377621" y="6516710"/>
            <a:ext cx="2229241" cy="341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442693" y="3835758"/>
            <a:ext cx="2781300" cy="2159000"/>
            <a:chOff x="768" y="2400"/>
            <a:chExt cx="1752" cy="1360"/>
          </a:xfrm>
        </p:grpSpPr>
        <p:sp>
          <p:nvSpPr>
            <p:cNvPr id="5" name="Rectangle 6" descr="5%"/>
            <p:cNvSpPr>
              <a:spLocks noChangeArrowheads="1"/>
            </p:cNvSpPr>
            <p:nvPr/>
          </p:nvSpPr>
          <p:spPr bwMode="auto">
            <a:xfrm>
              <a:off x="768" y="2400"/>
              <a:ext cx="1360" cy="1360"/>
            </a:xfrm>
            <a:prstGeom prst="rect">
              <a:avLst/>
            </a:prstGeom>
            <a:pattFill prst="pct5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2208" y="2400"/>
              <a:ext cx="312" cy="1226"/>
              <a:chOff x="2208" y="2400"/>
              <a:chExt cx="312" cy="1226"/>
            </a:xfrm>
          </p:grpSpPr>
          <p:sp>
            <p:nvSpPr>
              <p:cNvPr id="7" name="AutoShape 12"/>
              <p:cNvSpPr>
                <a:spLocks/>
              </p:cNvSpPr>
              <p:nvPr/>
            </p:nvSpPr>
            <p:spPr bwMode="auto">
              <a:xfrm flipH="1">
                <a:off x="2208" y="2400"/>
                <a:ext cx="48" cy="1226"/>
              </a:xfrm>
              <a:prstGeom prst="leftBrace">
                <a:avLst>
                  <a:gd name="adj1" fmla="val 212847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/>
            </p:nvSpPr>
            <p:spPr bwMode="auto">
              <a:xfrm rot="-5400000">
                <a:off x="2004" y="2892"/>
                <a:ext cx="816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600"/>
                  <a:t>937 Liter Füllgas</a:t>
                </a:r>
              </a:p>
            </p:txBody>
          </p:sp>
        </p:grpSp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56893" y="1078271"/>
            <a:ext cx="5556250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tabLst>
                <a:tab pos="3810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810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810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810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endParaRPr lang="de-DE" altLang="de-DE" sz="1800"/>
          </a:p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r>
              <a:rPr lang="de-DE" altLang="de-DE"/>
              <a:t>Die Hauptlöschwirkung von Schaum besteht im Stick- und Trenneffekt.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endParaRPr lang="de-DE" altLang="de-DE" sz="1600"/>
          </a:p>
          <a:p>
            <a:pPr eaLnBrk="1" hangingPunct="1">
              <a:lnSpc>
                <a:spcPct val="130000"/>
              </a:lnSpc>
              <a:spcAft>
                <a:spcPct val="0"/>
              </a:spcAft>
              <a:buFontTx/>
              <a:buNone/>
            </a:pPr>
            <a:r>
              <a:rPr lang="de-DE" altLang="de-DE" sz="2000"/>
              <a:t>		</a:t>
            </a: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7548093" y="1321158"/>
            <a:ext cx="2486025" cy="1546225"/>
            <a:chOff x="3984" y="816"/>
            <a:chExt cx="1566" cy="974"/>
          </a:xfrm>
        </p:grpSpPr>
        <p:sp>
          <p:nvSpPr>
            <p:cNvPr id="11" name="Freeform 22"/>
            <p:cNvSpPr>
              <a:spLocks noChangeAspect="1"/>
            </p:cNvSpPr>
            <p:nvPr/>
          </p:nvSpPr>
          <p:spPr bwMode="auto">
            <a:xfrm>
              <a:off x="4502" y="1290"/>
              <a:ext cx="1048" cy="500"/>
            </a:xfrm>
            <a:custGeom>
              <a:avLst/>
              <a:gdLst>
                <a:gd name="T0" fmla="*/ 0 w 4972"/>
                <a:gd name="T1" fmla="*/ 70 h 2373"/>
                <a:gd name="T2" fmla="*/ 146 w 4972"/>
                <a:gd name="T3" fmla="*/ 105 h 2373"/>
                <a:gd name="T4" fmla="*/ 221 w 4972"/>
                <a:gd name="T5" fmla="*/ 105 h 2373"/>
                <a:gd name="T6" fmla="*/ 136 w 4972"/>
                <a:gd name="T7" fmla="*/ 0 h 2373"/>
                <a:gd name="T8" fmla="*/ 100 w 4972"/>
                <a:gd name="T9" fmla="*/ 15 h 2373"/>
                <a:gd name="T10" fmla="*/ 146 w 4972"/>
                <a:gd name="T11" fmla="*/ 70 h 2373"/>
                <a:gd name="T12" fmla="*/ 0 w 4972"/>
                <a:gd name="T13" fmla="*/ 70 h 2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" h="2373">
                  <a:moveTo>
                    <a:pt x="0" y="1582"/>
                  </a:moveTo>
                  <a:lnTo>
                    <a:pt x="3277" y="2373"/>
                  </a:lnTo>
                  <a:lnTo>
                    <a:pt x="4972" y="2373"/>
                  </a:lnTo>
                  <a:lnTo>
                    <a:pt x="3051" y="0"/>
                  </a:lnTo>
                  <a:lnTo>
                    <a:pt x="2260" y="339"/>
                  </a:lnTo>
                  <a:lnTo>
                    <a:pt x="3277" y="1582"/>
                  </a:lnTo>
                  <a:lnTo>
                    <a:pt x="0" y="158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25"/>
            <p:cNvSpPr>
              <a:spLocks noChangeAspect="1"/>
            </p:cNvSpPr>
            <p:nvPr/>
          </p:nvSpPr>
          <p:spPr bwMode="auto">
            <a:xfrm>
              <a:off x="4340" y="1624"/>
              <a:ext cx="859" cy="166"/>
            </a:xfrm>
            <a:custGeom>
              <a:avLst/>
              <a:gdLst>
                <a:gd name="T0" fmla="*/ 0 w 4068"/>
                <a:gd name="T1" fmla="*/ 0 h 791"/>
                <a:gd name="T2" fmla="*/ 146 w 4068"/>
                <a:gd name="T3" fmla="*/ 35 h 791"/>
                <a:gd name="T4" fmla="*/ 181 w 4068"/>
                <a:gd name="T5" fmla="*/ 35 h 791"/>
                <a:gd name="T6" fmla="*/ 35 w 4068"/>
                <a:gd name="T7" fmla="*/ 0 h 791"/>
                <a:gd name="T8" fmla="*/ 0 w 4068"/>
                <a:gd name="T9" fmla="*/ 0 h 7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8" h="791">
                  <a:moveTo>
                    <a:pt x="0" y="0"/>
                  </a:moveTo>
                  <a:lnTo>
                    <a:pt x="3277" y="791"/>
                  </a:lnTo>
                  <a:lnTo>
                    <a:pt x="4068" y="791"/>
                  </a:lnTo>
                  <a:lnTo>
                    <a:pt x="7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23"/>
            <p:cNvSpPr>
              <a:spLocks noChangeAspect="1"/>
            </p:cNvSpPr>
            <p:nvPr/>
          </p:nvSpPr>
          <p:spPr bwMode="auto">
            <a:xfrm>
              <a:off x="3984" y="1290"/>
              <a:ext cx="1048" cy="500"/>
            </a:xfrm>
            <a:custGeom>
              <a:avLst/>
              <a:gdLst>
                <a:gd name="T0" fmla="*/ 85 w 4972"/>
                <a:gd name="T1" fmla="*/ 0 h 2373"/>
                <a:gd name="T2" fmla="*/ 0 w 4972"/>
                <a:gd name="T3" fmla="*/ 105 h 2373"/>
                <a:gd name="T4" fmla="*/ 221 w 4972"/>
                <a:gd name="T5" fmla="*/ 105 h 2373"/>
                <a:gd name="T6" fmla="*/ 75 w 4972"/>
                <a:gd name="T7" fmla="*/ 70 h 2373"/>
                <a:gd name="T8" fmla="*/ 121 w 4972"/>
                <a:gd name="T9" fmla="*/ 15 h 2373"/>
                <a:gd name="T10" fmla="*/ 85 w 4972"/>
                <a:gd name="T11" fmla="*/ 0 h 2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72" h="2373">
                  <a:moveTo>
                    <a:pt x="1921" y="0"/>
                  </a:moveTo>
                  <a:lnTo>
                    <a:pt x="0" y="2373"/>
                  </a:lnTo>
                  <a:lnTo>
                    <a:pt x="4972" y="2373"/>
                  </a:lnTo>
                  <a:lnTo>
                    <a:pt x="1695" y="1582"/>
                  </a:lnTo>
                  <a:lnTo>
                    <a:pt x="2712" y="339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AutoShape 26"/>
            <p:cNvSpPr>
              <a:spLocks noChangeAspect="1" noChangeArrowheads="1"/>
            </p:cNvSpPr>
            <p:nvPr/>
          </p:nvSpPr>
          <p:spPr bwMode="auto">
            <a:xfrm>
              <a:off x="4459" y="1648"/>
              <a:ext cx="621" cy="118"/>
            </a:xfrm>
            <a:prstGeom prst="leftRightArrow">
              <a:avLst>
                <a:gd name="adj1" fmla="val 66370"/>
                <a:gd name="adj2" fmla="val 51409"/>
              </a:avLst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5" name="Freeform 28"/>
            <p:cNvSpPr>
              <a:spLocks noChangeAspect="1"/>
            </p:cNvSpPr>
            <p:nvPr/>
          </p:nvSpPr>
          <p:spPr bwMode="auto">
            <a:xfrm>
              <a:off x="4386" y="816"/>
              <a:ext cx="761" cy="546"/>
            </a:xfrm>
            <a:custGeom>
              <a:avLst/>
              <a:gdLst>
                <a:gd name="T0" fmla="*/ 0 w 3616"/>
                <a:gd name="T1" fmla="*/ 100 h 2599"/>
                <a:gd name="T2" fmla="*/ 35 w 3616"/>
                <a:gd name="T3" fmla="*/ 115 h 2599"/>
                <a:gd name="T4" fmla="*/ 80 w 3616"/>
                <a:gd name="T5" fmla="*/ 60 h 2599"/>
                <a:gd name="T6" fmla="*/ 125 w 3616"/>
                <a:gd name="T7" fmla="*/ 115 h 2599"/>
                <a:gd name="T8" fmla="*/ 160 w 3616"/>
                <a:gd name="T9" fmla="*/ 100 h 2599"/>
                <a:gd name="T10" fmla="*/ 80 w 3616"/>
                <a:gd name="T11" fmla="*/ 0 h 2599"/>
                <a:gd name="T12" fmla="*/ 0 w 3616"/>
                <a:gd name="T13" fmla="*/ 100 h 2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6" h="2599">
                  <a:moveTo>
                    <a:pt x="0" y="2260"/>
                  </a:moveTo>
                  <a:lnTo>
                    <a:pt x="791" y="2599"/>
                  </a:lnTo>
                  <a:lnTo>
                    <a:pt x="1808" y="1356"/>
                  </a:lnTo>
                  <a:lnTo>
                    <a:pt x="2825" y="2599"/>
                  </a:lnTo>
                  <a:lnTo>
                    <a:pt x="3616" y="2260"/>
                  </a:lnTo>
                  <a:lnTo>
                    <a:pt x="1808" y="0"/>
                  </a:lnTo>
                  <a:lnTo>
                    <a:pt x="0" y="226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16" name="Picture 29" descr="JF-DOC-M01-01-131097-G1-c5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" y="1152"/>
              <a:ext cx="30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7700493" y="5607408"/>
            <a:ext cx="1447800" cy="650875"/>
            <a:chOff x="4080" y="3600"/>
            <a:chExt cx="912" cy="410"/>
          </a:xfrm>
        </p:grpSpPr>
        <p:sp>
          <p:nvSpPr>
            <p:cNvPr id="18" name="AutoShape 15"/>
            <p:cNvSpPr>
              <a:spLocks/>
            </p:cNvSpPr>
            <p:nvPr/>
          </p:nvSpPr>
          <p:spPr bwMode="auto">
            <a:xfrm flipH="1">
              <a:off x="4080" y="3600"/>
              <a:ext cx="48" cy="410"/>
            </a:xfrm>
            <a:prstGeom prst="leftBrace">
              <a:avLst>
                <a:gd name="adj1" fmla="val 7118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176" y="3696"/>
              <a:ext cx="81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600"/>
                <a:t>67 Liter Flüssigkeit</a:t>
              </a:r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442693" y="5812196"/>
            <a:ext cx="2159000" cy="144462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442693" y="5958246"/>
            <a:ext cx="2159000" cy="365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de-DE" altLang="de-DE" sz="1800"/>
          </a:p>
        </p:txBody>
      </p: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1833093" y="3835758"/>
            <a:ext cx="1676400" cy="2159000"/>
            <a:chOff x="384" y="2400"/>
            <a:chExt cx="1056" cy="1360"/>
          </a:xfrm>
        </p:grpSpPr>
        <p:sp>
          <p:nvSpPr>
            <p:cNvPr id="23" name="AutoShape 9"/>
            <p:cNvSpPr>
              <a:spLocks/>
            </p:cNvSpPr>
            <p:nvPr/>
          </p:nvSpPr>
          <p:spPr bwMode="auto">
            <a:xfrm>
              <a:off x="672" y="2414"/>
              <a:ext cx="48" cy="1344"/>
            </a:xfrm>
            <a:prstGeom prst="leftBrace">
              <a:avLst>
                <a:gd name="adj1" fmla="val 2333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 rot="-5400000">
              <a:off x="84" y="2988"/>
              <a:ext cx="81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600"/>
                <a:t>1000 Liter (1m</a:t>
              </a:r>
              <a:r>
                <a:rPr lang="de-DE" altLang="de-DE" sz="1600" b="1" baseline="20000"/>
                <a:t>3</a:t>
              </a:r>
              <a:r>
                <a:rPr lang="de-DE" altLang="de-DE" sz="1600"/>
                <a:t>) Schaum</a:t>
              </a:r>
            </a:p>
          </p:txBody>
        </p:sp>
        <p:sp>
          <p:nvSpPr>
            <p:cNvPr id="25" name="Rectangle 11" descr="Wassertropfen"/>
            <p:cNvSpPr>
              <a:spLocks noChangeArrowheads="1"/>
            </p:cNvSpPr>
            <p:nvPr/>
          </p:nvSpPr>
          <p:spPr bwMode="auto">
            <a:xfrm>
              <a:off x="768" y="2400"/>
              <a:ext cx="672" cy="136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26" name="Line 17"/>
          <p:cNvSpPr>
            <a:spLocks noChangeShapeType="1"/>
          </p:cNvSpPr>
          <p:nvPr/>
        </p:nvSpPr>
        <p:spPr bwMode="auto">
          <a:xfrm flipH="1">
            <a:off x="4576293" y="5740758"/>
            <a:ext cx="990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 flipV="1">
            <a:off x="4576293" y="5969358"/>
            <a:ext cx="9906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5566893" y="3683358"/>
            <a:ext cx="39560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ct val="0"/>
              </a:spcAft>
              <a:buFontTx/>
              <a:buNone/>
            </a:pPr>
            <a:r>
              <a:rPr lang="de-DE" altLang="de-DE" sz="1600" u="sng"/>
              <a:t>Beispiel Schwerschaum:</a:t>
            </a:r>
          </a:p>
          <a:p>
            <a:pPr eaLnBrk="1" hangingPunct="1">
              <a:lnSpc>
                <a:spcPct val="115000"/>
              </a:lnSpc>
              <a:spcAft>
                <a:spcPct val="0"/>
              </a:spcAft>
              <a:buFontTx/>
              <a:buNone/>
            </a:pPr>
            <a:r>
              <a:rPr lang="de-DE" altLang="de-DE" sz="1600"/>
              <a:t>Verschäumung: 	15fach</a:t>
            </a:r>
          </a:p>
          <a:p>
            <a:pPr eaLnBrk="1" hangingPunct="1">
              <a:lnSpc>
                <a:spcPct val="115000"/>
              </a:lnSpc>
              <a:spcAft>
                <a:spcPct val="0"/>
              </a:spcAft>
              <a:buFontTx/>
              <a:buNone/>
            </a:pPr>
            <a:r>
              <a:rPr lang="de-DE" altLang="de-DE" sz="1600"/>
              <a:t>Zumischung:	3% Schaummittel</a:t>
            </a: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1756893" y="1992671"/>
            <a:ext cx="555625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tabLst>
                <a:tab pos="3810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810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810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810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810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endParaRPr lang="de-DE" altLang="de-DE" sz="1800"/>
          </a:p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r>
              <a:rPr lang="de-DE" altLang="de-DE"/>
              <a:t>Kühleffekt je nach Verschäumung bzw. Wassergehalt.</a:t>
            </a:r>
            <a:r>
              <a:rPr lang="de-DE" altLang="de-DE" sz="1800"/>
              <a:t> </a:t>
            </a:r>
            <a:endParaRPr lang="de-DE" altLang="de-DE" sz="2000"/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5566893" y="5559783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ct val="0"/>
              </a:spcAft>
              <a:buFontTx/>
              <a:buNone/>
            </a:pPr>
            <a:r>
              <a:rPr lang="de-DE" altLang="de-DE" sz="1600"/>
              <a:t>ca. 65 l Wasser 97%</a:t>
            </a:r>
            <a:endParaRPr lang="de-DE" altLang="de-DE" sz="180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5566893" y="5893158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ct val="0"/>
              </a:spcAft>
              <a:buFontTx/>
              <a:buNone/>
            </a:pPr>
            <a:r>
              <a:rPr lang="de-DE" altLang="de-DE" sz="1600"/>
              <a:t>ca.   2 l Schaum 3%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5573243" y="4816833"/>
            <a:ext cx="39560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ct val="0"/>
              </a:spcAft>
              <a:buFontTx/>
              <a:buNone/>
            </a:pPr>
            <a:r>
              <a:rPr lang="de-DE" altLang="de-DE" sz="1600"/>
              <a:t>67 l x 15facher Verschäumung</a:t>
            </a:r>
          </a:p>
          <a:p>
            <a:pPr eaLnBrk="1" hangingPunct="1">
              <a:lnSpc>
                <a:spcPct val="115000"/>
              </a:lnSpc>
              <a:spcAft>
                <a:spcPct val="0"/>
              </a:spcAft>
              <a:buFontTx/>
              <a:buNone/>
            </a:pPr>
            <a:r>
              <a:rPr lang="de-DE" altLang="de-DE" sz="1600"/>
              <a:t>	= 1000 l Schaum</a:t>
            </a:r>
          </a:p>
        </p:txBody>
      </p:sp>
      <p:sp>
        <p:nvSpPr>
          <p:cNvPr id="33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Löschmittel: Schaum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ußzeilenplatzhalter 5"/>
          <p:cNvSpPr txBox="1">
            <a:spLocks/>
          </p:cNvSpPr>
          <p:nvPr/>
        </p:nvSpPr>
        <p:spPr>
          <a:xfrm>
            <a:off x="4377621" y="6516710"/>
            <a:ext cx="2229241" cy="341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20" grpId="0" animBg="1"/>
      <p:bldP spid="21" grpId="0" animBg="1"/>
      <p:bldP spid="26" grpId="0" animBg="1"/>
      <p:bldP spid="27" grpId="0" animBg="1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Löschmittel: Kohlendioxid (CO</a:t>
            </a:r>
            <a:r>
              <a:rPr lang="de-DE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₂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14759" y="1091429"/>
            <a:ext cx="6546850" cy="2895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ct val="20000"/>
              </a:spcAft>
            </a:pPr>
            <a:r>
              <a:rPr lang="de-DE" altLang="de-DE" sz="2200" smtClean="0"/>
              <a:t>Löschwirkung von Kohlendioxid durch Ersticken, </a:t>
            </a:r>
          </a:p>
          <a:p>
            <a:pPr>
              <a:lnSpc>
                <a:spcPct val="130000"/>
              </a:lnSpc>
              <a:spcAft>
                <a:spcPct val="20000"/>
              </a:spcAft>
            </a:pPr>
            <a:r>
              <a:rPr lang="de-DE" altLang="de-DE" sz="2200" smtClean="0"/>
              <a:t>Stört das richtigen Mengenverhältnisses zwischen brennbarem Stoff und Sauerstoff.</a:t>
            </a:r>
          </a:p>
          <a:p>
            <a:pPr>
              <a:lnSpc>
                <a:spcPct val="130000"/>
              </a:lnSpc>
              <a:spcAft>
                <a:spcPct val="20000"/>
              </a:spcAft>
            </a:pPr>
            <a:r>
              <a:rPr lang="de-DE" altLang="de-DE" sz="2200" smtClean="0"/>
              <a:t>In Feuerlöscher als Gas, Schnee und      Schnee vorhanden (häufig Treibmittel bei anderen Feuerlöscherarten).</a:t>
            </a:r>
          </a:p>
          <a:p>
            <a:pPr>
              <a:lnSpc>
                <a:spcPct val="130000"/>
              </a:lnSpc>
              <a:buFontTx/>
              <a:buNone/>
            </a:pPr>
            <a:endParaRPr lang="de-DE" altLang="de-DE" sz="220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599609" y="1320029"/>
            <a:ext cx="2486025" cy="1546225"/>
            <a:chOff x="3984" y="816"/>
            <a:chExt cx="1566" cy="974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 bwMode="auto">
            <a:xfrm>
              <a:off x="4502" y="1290"/>
              <a:ext cx="1048" cy="500"/>
            </a:xfrm>
            <a:custGeom>
              <a:avLst/>
              <a:gdLst>
                <a:gd name="T0" fmla="*/ 0 w 4972"/>
                <a:gd name="T1" fmla="*/ 70 h 2373"/>
                <a:gd name="T2" fmla="*/ 146 w 4972"/>
                <a:gd name="T3" fmla="*/ 105 h 2373"/>
                <a:gd name="T4" fmla="*/ 221 w 4972"/>
                <a:gd name="T5" fmla="*/ 105 h 2373"/>
                <a:gd name="T6" fmla="*/ 136 w 4972"/>
                <a:gd name="T7" fmla="*/ 0 h 2373"/>
                <a:gd name="T8" fmla="*/ 100 w 4972"/>
                <a:gd name="T9" fmla="*/ 15 h 2373"/>
                <a:gd name="T10" fmla="*/ 146 w 4972"/>
                <a:gd name="T11" fmla="*/ 70 h 2373"/>
                <a:gd name="T12" fmla="*/ 0 w 4972"/>
                <a:gd name="T13" fmla="*/ 70 h 2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" h="2373">
                  <a:moveTo>
                    <a:pt x="0" y="1582"/>
                  </a:moveTo>
                  <a:lnTo>
                    <a:pt x="3277" y="2373"/>
                  </a:lnTo>
                  <a:lnTo>
                    <a:pt x="4972" y="2373"/>
                  </a:lnTo>
                  <a:lnTo>
                    <a:pt x="3051" y="0"/>
                  </a:lnTo>
                  <a:lnTo>
                    <a:pt x="2260" y="339"/>
                  </a:lnTo>
                  <a:lnTo>
                    <a:pt x="3277" y="1582"/>
                  </a:lnTo>
                  <a:lnTo>
                    <a:pt x="0" y="158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 bwMode="auto">
            <a:xfrm>
              <a:off x="3984" y="1290"/>
              <a:ext cx="1048" cy="500"/>
            </a:xfrm>
            <a:custGeom>
              <a:avLst/>
              <a:gdLst>
                <a:gd name="T0" fmla="*/ 85 w 4972"/>
                <a:gd name="T1" fmla="*/ 0 h 2373"/>
                <a:gd name="T2" fmla="*/ 0 w 4972"/>
                <a:gd name="T3" fmla="*/ 105 h 2373"/>
                <a:gd name="T4" fmla="*/ 221 w 4972"/>
                <a:gd name="T5" fmla="*/ 105 h 2373"/>
                <a:gd name="T6" fmla="*/ 75 w 4972"/>
                <a:gd name="T7" fmla="*/ 70 h 2373"/>
                <a:gd name="T8" fmla="*/ 121 w 4972"/>
                <a:gd name="T9" fmla="*/ 15 h 2373"/>
                <a:gd name="T10" fmla="*/ 85 w 4972"/>
                <a:gd name="T11" fmla="*/ 0 h 2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72" h="2373">
                  <a:moveTo>
                    <a:pt x="1921" y="0"/>
                  </a:moveTo>
                  <a:lnTo>
                    <a:pt x="0" y="2373"/>
                  </a:lnTo>
                  <a:lnTo>
                    <a:pt x="4972" y="2373"/>
                  </a:lnTo>
                  <a:lnTo>
                    <a:pt x="1695" y="1582"/>
                  </a:lnTo>
                  <a:lnTo>
                    <a:pt x="2712" y="339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4340" y="1624"/>
              <a:ext cx="859" cy="166"/>
              <a:chOff x="4340" y="1624"/>
              <a:chExt cx="859" cy="166"/>
            </a:xfrm>
          </p:grpSpPr>
          <p:sp>
            <p:nvSpPr>
              <p:cNvPr id="11" name="Freeform 9"/>
              <p:cNvSpPr>
                <a:spLocks noChangeAspect="1"/>
              </p:cNvSpPr>
              <p:nvPr/>
            </p:nvSpPr>
            <p:spPr bwMode="auto">
              <a:xfrm>
                <a:off x="4340" y="1624"/>
                <a:ext cx="859" cy="166"/>
              </a:xfrm>
              <a:custGeom>
                <a:avLst/>
                <a:gdLst>
                  <a:gd name="T0" fmla="*/ 0 w 4068"/>
                  <a:gd name="T1" fmla="*/ 0 h 791"/>
                  <a:gd name="T2" fmla="*/ 146 w 4068"/>
                  <a:gd name="T3" fmla="*/ 35 h 791"/>
                  <a:gd name="T4" fmla="*/ 181 w 4068"/>
                  <a:gd name="T5" fmla="*/ 35 h 791"/>
                  <a:gd name="T6" fmla="*/ 35 w 4068"/>
                  <a:gd name="T7" fmla="*/ 0 h 791"/>
                  <a:gd name="T8" fmla="*/ 0 w 4068"/>
                  <a:gd name="T9" fmla="*/ 0 h 7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8" h="791">
                    <a:moveTo>
                      <a:pt x="0" y="0"/>
                    </a:moveTo>
                    <a:lnTo>
                      <a:pt x="3277" y="791"/>
                    </a:lnTo>
                    <a:lnTo>
                      <a:pt x="4068" y="791"/>
                    </a:lnTo>
                    <a:lnTo>
                      <a:pt x="7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4459" y="1648"/>
                <a:ext cx="621" cy="118"/>
              </a:xfrm>
              <a:prstGeom prst="leftRightArrow">
                <a:avLst>
                  <a:gd name="adj1" fmla="val 66370"/>
                  <a:gd name="adj2" fmla="val 51409"/>
                </a:avLst>
              </a:prstGeom>
              <a:solidFill>
                <a:srgbClr val="EAEAEA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de-DE" altLang="de-DE" sz="1800"/>
              </a:p>
            </p:txBody>
          </p:sp>
        </p:grpSp>
        <p:sp>
          <p:nvSpPr>
            <p:cNvPr id="10" name="Freeform 12"/>
            <p:cNvSpPr>
              <a:spLocks noChangeAspect="1"/>
            </p:cNvSpPr>
            <p:nvPr/>
          </p:nvSpPr>
          <p:spPr bwMode="auto">
            <a:xfrm>
              <a:off x="4386" y="816"/>
              <a:ext cx="761" cy="546"/>
            </a:xfrm>
            <a:custGeom>
              <a:avLst/>
              <a:gdLst>
                <a:gd name="T0" fmla="*/ 0 w 3616"/>
                <a:gd name="T1" fmla="*/ 100 h 2599"/>
                <a:gd name="T2" fmla="*/ 35 w 3616"/>
                <a:gd name="T3" fmla="*/ 115 h 2599"/>
                <a:gd name="T4" fmla="*/ 80 w 3616"/>
                <a:gd name="T5" fmla="*/ 60 h 2599"/>
                <a:gd name="T6" fmla="*/ 125 w 3616"/>
                <a:gd name="T7" fmla="*/ 115 h 2599"/>
                <a:gd name="T8" fmla="*/ 160 w 3616"/>
                <a:gd name="T9" fmla="*/ 100 h 2599"/>
                <a:gd name="T10" fmla="*/ 80 w 3616"/>
                <a:gd name="T11" fmla="*/ 0 h 2599"/>
                <a:gd name="T12" fmla="*/ 0 w 3616"/>
                <a:gd name="T13" fmla="*/ 100 h 2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6" h="2599">
                  <a:moveTo>
                    <a:pt x="0" y="2260"/>
                  </a:moveTo>
                  <a:lnTo>
                    <a:pt x="791" y="2599"/>
                  </a:lnTo>
                  <a:lnTo>
                    <a:pt x="1808" y="1356"/>
                  </a:lnTo>
                  <a:lnTo>
                    <a:pt x="2825" y="2599"/>
                  </a:lnTo>
                  <a:lnTo>
                    <a:pt x="3616" y="2260"/>
                  </a:lnTo>
                  <a:lnTo>
                    <a:pt x="1808" y="0"/>
                  </a:lnTo>
                  <a:lnTo>
                    <a:pt x="0" y="226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3" name="Picture 13" descr="JF-DOC-M01-01-131097-G1-c5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72" y="1853429"/>
            <a:ext cx="484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814759" y="4063229"/>
            <a:ext cx="83756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62000" indent="-3048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81100" indent="-2667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r>
              <a:rPr lang="de-DE" altLang="de-DE"/>
              <a:t>Eigenschaften von Kohlendioxid:</a:t>
            </a:r>
          </a:p>
          <a:p>
            <a:pPr lvl="1" eaLnBrk="1" hangingPunct="1">
              <a:lnSpc>
                <a:spcPct val="120000"/>
              </a:lnSpc>
            </a:pPr>
            <a:r>
              <a:rPr lang="de-DE" altLang="de-DE" sz="1800"/>
              <a:t>geruchlos, geschmacklos und farblos,</a:t>
            </a:r>
          </a:p>
          <a:p>
            <a:pPr lvl="1" eaLnBrk="1" hangingPunct="1">
              <a:lnSpc>
                <a:spcPct val="120000"/>
              </a:lnSpc>
            </a:pPr>
            <a:r>
              <a:rPr lang="de-DE" altLang="de-DE" sz="1800"/>
              <a:t>nicht brennbar (deshalb ist es auch als Löschmittel geeignet),</a:t>
            </a:r>
          </a:p>
          <a:p>
            <a:pPr lvl="1" eaLnBrk="1" hangingPunct="1">
              <a:lnSpc>
                <a:spcPct val="120000"/>
              </a:lnSpc>
            </a:pPr>
            <a:r>
              <a:rPr lang="de-DE" altLang="de-DE" sz="1800"/>
              <a:t>schwerer als Luft,</a:t>
            </a:r>
          </a:p>
          <a:p>
            <a:pPr lvl="1" eaLnBrk="1" hangingPunct="1">
              <a:lnSpc>
                <a:spcPct val="120000"/>
              </a:lnSpc>
            </a:pPr>
            <a:r>
              <a:rPr lang="de-DE" altLang="de-DE" sz="1800"/>
              <a:t>ungiftig, aber in höheren Konzentrationen (ca. ab 5%) wirkt es als ein gefährliches Atemgift (wirkt auf das Atemzentrum).</a:t>
            </a:r>
          </a:p>
        </p:txBody>
      </p:sp>
      <p:sp>
        <p:nvSpPr>
          <p:cNvPr id="15" name="Fußzeilenplatzhalter 5"/>
          <p:cNvSpPr txBox="1">
            <a:spLocks/>
          </p:cNvSpPr>
          <p:nvPr/>
        </p:nvSpPr>
        <p:spPr>
          <a:xfrm>
            <a:off x="4377621" y="6516710"/>
            <a:ext cx="2229241" cy="341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14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2034654" y="5365750"/>
            <a:ext cx="71977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de-DE" altLang="de-DE" b="1" i="1">
                <a:solidFill>
                  <a:srgbClr val="0000CC"/>
                </a:solidFill>
              </a:rPr>
              <a:t>Metallbrand-Löschpulver (PM)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de-DE" altLang="de-DE" b="1" i="1">
                <a:solidFill>
                  <a:schemeClr val="hlink"/>
                </a:solidFill>
              </a:rPr>
              <a:t>			</a:t>
            </a:r>
            <a:r>
              <a:rPr lang="de-DE" altLang="de-DE" sz="1800">
                <a:sym typeface="Wingdings" panose="05000000000000000000" pitchFamily="2" charset="2"/>
              </a:rPr>
              <a:t> zum Löschen von Metallbrände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34654" y="1031875"/>
            <a:ext cx="7197725" cy="2209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de-DE" altLang="de-DE" sz="2000" b="1" dirty="0" smtClean="0"/>
              <a:t>	</a:t>
            </a:r>
            <a:endParaRPr lang="de-DE" altLang="de-DE" sz="2000" b="1" i="1" dirty="0" smtClean="0">
              <a:solidFill>
                <a:schemeClr val="hlink"/>
              </a:solidFill>
            </a:endParaRPr>
          </a:p>
          <a:p>
            <a:pPr>
              <a:lnSpc>
                <a:spcPct val="130000"/>
              </a:lnSpc>
            </a:pPr>
            <a:r>
              <a:rPr lang="de-DE" altLang="de-DE" sz="2200" dirty="0" smtClean="0"/>
              <a:t>Die Hauptlöschwirkung von Löschpulver ist das Hemmen (Inhibition) der Verbrennung.</a:t>
            </a:r>
          </a:p>
          <a:p>
            <a:pPr>
              <a:lnSpc>
                <a:spcPct val="130000"/>
              </a:lnSpc>
            </a:pPr>
            <a:r>
              <a:rPr lang="de-DE" altLang="de-DE" sz="2200" dirty="0" smtClean="0"/>
              <a:t>Pulverarten für:</a:t>
            </a:r>
            <a:endParaRPr lang="de-DE" altLang="de-DE" sz="2200" dirty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8399060" y="1345964"/>
            <a:ext cx="2486025" cy="1543050"/>
            <a:chOff x="3984" y="818"/>
            <a:chExt cx="1566" cy="972"/>
          </a:xfrm>
        </p:grpSpPr>
        <p:sp>
          <p:nvSpPr>
            <p:cNvPr id="7" name="Freeform 8"/>
            <p:cNvSpPr>
              <a:spLocks noChangeAspect="1"/>
            </p:cNvSpPr>
            <p:nvPr/>
          </p:nvSpPr>
          <p:spPr bwMode="auto">
            <a:xfrm>
              <a:off x="4502" y="1290"/>
              <a:ext cx="1048" cy="500"/>
            </a:xfrm>
            <a:custGeom>
              <a:avLst/>
              <a:gdLst>
                <a:gd name="T0" fmla="*/ 0 w 4972"/>
                <a:gd name="T1" fmla="*/ 70 h 2373"/>
                <a:gd name="T2" fmla="*/ 146 w 4972"/>
                <a:gd name="T3" fmla="*/ 105 h 2373"/>
                <a:gd name="T4" fmla="*/ 221 w 4972"/>
                <a:gd name="T5" fmla="*/ 105 h 2373"/>
                <a:gd name="T6" fmla="*/ 136 w 4972"/>
                <a:gd name="T7" fmla="*/ 0 h 2373"/>
                <a:gd name="T8" fmla="*/ 100 w 4972"/>
                <a:gd name="T9" fmla="*/ 15 h 2373"/>
                <a:gd name="T10" fmla="*/ 146 w 4972"/>
                <a:gd name="T11" fmla="*/ 70 h 2373"/>
                <a:gd name="T12" fmla="*/ 0 w 4972"/>
                <a:gd name="T13" fmla="*/ 70 h 2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" h="2373">
                  <a:moveTo>
                    <a:pt x="0" y="1582"/>
                  </a:moveTo>
                  <a:lnTo>
                    <a:pt x="3277" y="2373"/>
                  </a:lnTo>
                  <a:lnTo>
                    <a:pt x="4972" y="2373"/>
                  </a:lnTo>
                  <a:lnTo>
                    <a:pt x="3051" y="0"/>
                  </a:lnTo>
                  <a:lnTo>
                    <a:pt x="2260" y="339"/>
                  </a:lnTo>
                  <a:lnTo>
                    <a:pt x="3277" y="1582"/>
                  </a:lnTo>
                  <a:lnTo>
                    <a:pt x="0" y="158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9"/>
            <p:cNvSpPr>
              <a:spLocks noChangeAspect="1"/>
            </p:cNvSpPr>
            <p:nvPr/>
          </p:nvSpPr>
          <p:spPr bwMode="auto">
            <a:xfrm>
              <a:off x="3984" y="1290"/>
              <a:ext cx="1048" cy="500"/>
            </a:xfrm>
            <a:custGeom>
              <a:avLst/>
              <a:gdLst>
                <a:gd name="T0" fmla="*/ 85 w 4972"/>
                <a:gd name="T1" fmla="*/ 0 h 2373"/>
                <a:gd name="T2" fmla="*/ 0 w 4972"/>
                <a:gd name="T3" fmla="*/ 105 h 2373"/>
                <a:gd name="T4" fmla="*/ 221 w 4972"/>
                <a:gd name="T5" fmla="*/ 105 h 2373"/>
                <a:gd name="T6" fmla="*/ 75 w 4972"/>
                <a:gd name="T7" fmla="*/ 70 h 2373"/>
                <a:gd name="T8" fmla="*/ 121 w 4972"/>
                <a:gd name="T9" fmla="*/ 15 h 2373"/>
                <a:gd name="T10" fmla="*/ 85 w 4972"/>
                <a:gd name="T11" fmla="*/ 0 h 2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72" h="2373">
                  <a:moveTo>
                    <a:pt x="1921" y="0"/>
                  </a:moveTo>
                  <a:lnTo>
                    <a:pt x="0" y="2373"/>
                  </a:lnTo>
                  <a:lnTo>
                    <a:pt x="4972" y="2373"/>
                  </a:lnTo>
                  <a:lnTo>
                    <a:pt x="1695" y="1582"/>
                  </a:lnTo>
                  <a:lnTo>
                    <a:pt x="2712" y="339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 bwMode="auto">
            <a:xfrm>
              <a:off x="4340" y="1624"/>
              <a:ext cx="859" cy="166"/>
              <a:chOff x="3452" y="14129"/>
              <a:chExt cx="4068" cy="791"/>
            </a:xfrm>
          </p:grpSpPr>
          <p:sp>
            <p:nvSpPr>
              <p:cNvPr id="12" name="Freeform 11"/>
              <p:cNvSpPr>
                <a:spLocks noChangeAspect="1"/>
              </p:cNvSpPr>
              <p:nvPr/>
            </p:nvSpPr>
            <p:spPr bwMode="auto">
              <a:xfrm>
                <a:off x="3452" y="14129"/>
                <a:ext cx="4068" cy="791"/>
              </a:xfrm>
              <a:custGeom>
                <a:avLst/>
                <a:gdLst>
                  <a:gd name="T0" fmla="*/ 0 w 4068"/>
                  <a:gd name="T1" fmla="*/ 0 h 791"/>
                  <a:gd name="T2" fmla="*/ 3277 w 4068"/>
                  <a:gd name="T3" fmla="*/ 791 h 791"/>
                  <a:gd name="T4" fmla="*/ 4068 w 4068"/>
                  <a:gd name="T5" fmla="*/ 791 h 791"/>
                  <a:gd name="T6" fmla="*/ 791 w 4068"/>
                  <a:gd name="T7" fmla="*/ 0 h 791"/>
                  <a:gd name="T8" fmla="*/ 0 w 4068"/>
                  <a:gd name="T9" fmla="*/ 0 h 7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8" h="791">
                    <a:moveTo>
                      <a:pt x="0" y="0"/>
                    </a:moveTo>
                    <a:lnTo>
                      <a:pt x="3277" y="791"/>
                    </a:lnTo>
                    <a:lnTo>
                      <a:pt x="4068" y="791"/>
                    </a:lnTo>
                    <a:lnTo>
                      <a:pt x="7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17" y="14242"/>
                <a:ext cx="2938" cy="565"/>
              </a:xfrm>
              <a:prstGeom prst="leftRightArrow">
                <a:avLst>
                  <a:gd name="adj1" fmla="val 66370"/>
                  <a:gd name="adj2" fmla="val 50796"/>
                </a:avLst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4098" y="14379"/>
                <a:ext cx="2820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de-DE" altLang="de-DE" sz="1700" b="1"/>
              </a:p>
            </p:txBody>
          </p:sp>
        </p:grpSp>
        <p:sp>
          <p:nvSpPr>
            <p:cNvPr id="10" name="Freeform 14"/>
            <p:cNvSpPr>
              <a:spLocks noChangeAspect="1"/>
            </p:cNvSpPr>
            <p:nvPr/>
          </p:nvSpPr>
          <p:spPr bwMode="auto">
            <a:xfrm>
              <a:off x="4386" y="818"/>
              <a:ext cx="761" cy="546"/>
            </a:xfrm>
            <a:custGeom>
              <a:avLst/>
              <a:gdLst>
                <a:gd name="T0" fmla="*/ 0 w 3616"/>
                <a:gd name="T1" fmla="*/ 100 h 2599"/>
                <a:gd name="T2" fmla="*/ 35 w 3616"/>
                <a:gd name="T3" fmla="*/ 115 h 2599"/>
                <a:gd name="T4" fmla="*/ 80 w 3616"/>
                <a:gd name="T5" fmla="*/ 60 h 2599"/>
                <a:gd name="T6" fmla="*/ 125 w 3616"/>
                <a:gd name="T7" fmla="*/ 115 h 2599"/>
                <a:gd name="T8" fmla="*/ 160 w 3616"/>
                <a:gd name="T9" fmla="*/ 100 h 2599"/>
                <a:gd name="T10" fmla="*/ 80 w 3616"/>
                <a:gd name="T11" fmla="*/ 0 h 2599"/>
                <a:gd name="T12" fmla="*/ 0 w 3616"/>
                <a:gd name="T13" fmla="*/ 100 h 2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6" h="2599">
                  <a:moveTo>
                    <a:pt x="0" y="2260"/>
                  </a:moveTo>
                  <a:lnTo>
                    <a:pt x="791" y="2599"/>
                  </a:lnTo>
                  <a:lnTo>
                    <a:pt x="1808" y="1356"/>
                  </a:lnTo>
                  <a:lnTo>
                    <a:pt x="2825" y="2599"/>
                  </a:lnTo>
                  <a:lnTo>
                    <a:pt x="3616" y="2260"/>
                  </a:lnTo>
                  <a:lnTo>
                    <a:pt x="1808" y="0"/>
                  </a:lnTo>
                  <a:lnTo>
                    <a:pt x="0" y="226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11" name="Picture 15" descr="JF-DOC-M01-01-131097-G1-c5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" y="1152"/>
              <a:ext cx="30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034654" y="3175000"/>
            <a:ext cx="71977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de-DE" altLang="de-DE" b="1" i="1">
                <a:solidFill>
                  <a:srgbClr val="0000CC"/>
                </a:solidFill>
              </a:rPr>
              <a:t>Normal-Löschpulver (P)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de-DE" altLang="de-DE" b="1" i="1">
                <a:solidFill>
                  <a:schemeClr val="hlink"/>
                </a:solidFill>
              </a:rPr>
              <a:t>			</a:t>
            </a:r>
            <a:r>
              <a:rPr lang="de-DE" altLang="de-DE" sz="1800">
                <a:sym typeface="Wingdings" panose="05000000000000000000" pitchFamily="2" charset="2"/>
              </a:rPr>
              <a:t> zum Löschen von Flüssigkeits- und Gasbrände </a:t>
            </a:r>
            <a:endParaRPr lang="de-DE" altLang="de-DE" sz="1800" b="1" i="1">
              <a:solidFill>
                <a:schemeClr val="hlink"/>
              </a:solidFill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034654" y="4108450"/>
            <a:ext cx="71977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de-DE" altLang="de-DE" b="1" i="1">
                <a:solidFill>
                  <a:srgbClr val="0000CC"/>
                </a:solidFill>
              </a:rPr>
              <a:t>Glutbrand-Löschpulver (PG)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de-DE" altLang="de-DE" b="1" i="1">
                <a:solidFill>
                  <a:schemeClr val="hlink"/>
                </a:solidFill>
              </a:rPr>
              <a:t>			</a:t>
            </a:r>
            <a:r>
              <a:rPr lang="de-DE" altLang="de-DE" sz="1800">
                <a:sym typeface="Wingdings" panose="05000000000000000000" pitchFamily="2" charset="2"/>
              </a:rPr>
              <a:t> zum Löschen von Glut-, Flüssigkeits- und 			</a:t>
            </a:r>
            <a:r>
              <a:rPr lang="de-DE" altLang="de-DE" sz="1400">
                <a:sym typeface="Wingdings" panose="05000000000000000000" pitchFamily="2" charset="2"/>
              </a:rPr>
              <a:t> </a:t>
            </a:r>
            <a:r>
              <a:rPr lang="de-DE" altLang="de-DE" sz="1200">
                <a:sym typeface="Wingdings" panose="05000000000000000000" pitchFamily="2" charset="2"/>
              </a:rPr>
              <a:t>    </a:t>
            </a:r>
            <a:r>
              <a:rPr lang="de-DE" altLang="de-DE" sz="1800">
                <a:sym typeface="Wingdings" panose="05000000000000000000" pitchFamily="2" charset="2"/>
              </a:rPr>
              <a:t> Gasbrände </a:t>
            </a:r>
            <a:endParaRPr lang="de-DE" altLang="de-DE" sz="1800" b="1" i="1">
              <a:solidFill>
                <a:schemeClr val="hlink"/>
              </a:solidFill>
            </a:endParaRPr>
          </a:p>
        </p:txBody>
      </p:sp>
      <p:sp>
        <p:nvSpPr>
          <p:cNvPr id="17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Löschmittel: Pulver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ußzeilenplatzhalter 5"/>
          <p:cNvSpPr txBox="1">
            <a:spLocks/>
          </p:cNvSpPr>
          <p:nvPr/>
        </p:nvSpPr>
        <p:spPr>
          <a:xfrm>
            <a:off x="4377621" y="6516710"/>
            <a:ext cx="2229241" cy="341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 advAuto="0"/>
      <p:bldP spid="15" grpId="0" autoUpdateAnimBg="0"/>
      <p:bldP spid="1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1"/>
          <p:cNvSpPr>
            <a:spLocks noChangeArrowheads="1"/>
          </p:cNvSpPr>
          <p:nvPr/>
        </p:nvSpPr>
        <p:spPr bwMode="auto">
          <a:xfrm>
            <a:off x="1981200" y="1519451"/>
            <a:ext cx="838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800" b="1"/>
              <a:t>Brand-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800" b="1"/>
              <a:t>klasse</a:t>
            </a:r>
          </a:p>
        </p:txBody>
      </p:sp>
      <p:sp>
        <p:nvSpPr>
          <p:cNvPr id="5" name="Rectangle 112"/>
          <p:cNvSpPr>
            <a:spLocks noChangeArrowheads="1"/>
          </p:cNvSpPr>
          <p:nvPr/>
        </p:nvSpPr>
        <p:spPr bwMode="auto">
          <a:xfrm>
            <a:off x="2819400" y="3043451"/>
            <a:ext cx="53340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900" b="1">
                <a:cs typeface="Arial" panose="020B0604020202020204" pitchFamily="34" charset="0"/>
              </a:rPr>
              <a:t>Flüssige Stoffe</a:t>
            </a:r>
            <a:r>
              <a:rPr lang="de-DE" altLang="de-DE" sz="1800"/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>
                <a:cs typeface="Arial" panose="020B0604020202020204" pitchFamily="34" charset="0"/>
              </a:rPr>
              <a:t>(Alkohol, Benzin, Lack, Teer, Paraffin, Wachs )</a:t>
            </a:r>
            <a:r>
              <a:rPr lang="de-DE" altLang="de-DE" sz="1600"/>
              <a:t> </a:t>
            </a:r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2819400" y="1519451"/>
            <a:ext cx="53340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900" b="1">
                <a:cs typeface="Arial" panose="020B0604020202020204" pitchFamily="34" charset="0"/>
              </a:rPr>
              <a:t>Brennbarer Stoff</a:t>
            </a:r>
            <a:r>
              <a:rPr lang="de-DE" altLang="de-DE" sz="1800" b="1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>
                <a:cs typeface="Arial" panose="020B0604020202020204" pitchFamily="34" charset="0"/>
              </a:rPr>
              <a:t>(Beispiele)</a:t>
            </a:r>
            <a:r>
              <a:rPr lang="de-DE" altLang="de-DE" sz="1600"/>
              <a:t> 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2819400" y="4567451"/>
            <a:ext cx="53340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900" b="1">
                <a:cs typeface="Arial" panose="020B0604020202020204" pitchFamily="34" charset="0"/>
              </a:rPr>
              <a:t>Brennbare Metalle </a:t>
            </a:r>
            <a:endParaRPr lang="de-DE" altLang="de-DE" sz="190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>
                <a:cs typeface="Arial" panose="020B0604020202020204" pitchFamily="34" charset="0"/>
              </a:rPr>
              <a:t>(Aluminium, Magnesium, Natrium, Kalium, Lithium )</a:t>
            </a:r>
            <a:r>
              <a:rPr lang="de-DE" altLang="de-DE" sz="1600"/>
              <a:t> </a:t>
            </a:r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2819400" y="3805451"/>
            <a:ext cx="53340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900" b="1">
                <a:cs typeface="Arial" panose="020B0604020202020204" pitchFamily="34" charset="0"/>
              </a:rPr>
              <a:t>Gasförmige Stoffe, auch unter Druck</a:t>
            </a:r>
            <a:r>
              <a:rPr lang="de-DE" altLang="de-DE" sz="1800" b="1">
                <a:cs typeface="Arial" panose="020B0604020202020204" pitchFamily="34" charset="0"/>
              </a:rPr>
              <a:t> </a:t>
            </a:r>
            <a:endParaRPr lang="de-DE" altLang="de-DE" sz="180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>
                <a:cs typeface="Arial" panose="020B0604020202020204" pitchFamily="34" charset="0"/>
              </a:rPr>
              <a:t>(Erdgas, Stadtgas, Propan, Methan, Acetylen )</a:t>
            </a:r>
            <a:r>
              <a:rPr lang="de-DE" altLang="de-DE" sz="1600"/>
              <a:t> </a:t>
            </a: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2819400" y="5329451"/>
            <a:ext cx="53340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900" b="1">
                <a:cs typeface="Arial" panose="020B0604020202020204" pitchFamily="34" charset="0"/>
              </a:rPr>
              <a:t>Brände von Ölen in Frittiergeräten und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900" b="1">
                <a:cs typeface="Arial" panose="020B0604020202020204" pitchFamily="34" charset="0"/>
              </a:rPr>
              <a:t>anderen Kücheneinrichtungen</a:t>
            </a:r>
            <a:r>
              <a:rPr lang="de-DE" altLang="de-DE" sz="1800" b="1">
                <a:cs typeface="Arial" panose="020B0604020202020204" pitchFamily="34" charset="0"/>
              </a:rPr>
              <a:t> </a:t>
            </a:r>
            <a:r>
              <a:rPr lang="de-DE" altLang="de-DE" sz="1400">
                <a:cs typeface="Arial" panose="020B0604020202020204" pitchFamily="34" charset="0"/>
              </a:rPr>
              <a:t>(Speiseöl/Frittierfett )</a:t>
            </a:r>
            <a:r>
              <a:rPr lang="de-DE" altLang="de-DE" sz="1600"/>
              <a:t> </a:t>
            </a:r>
          </a:p>
        </p:txBody>
      </p:sp>
      <p:sp>
        <p:nvSpPr>
          <p:cNvPr id="10" name="Rectangle 127"/>
          <p:cNvSpPr>
            <a:spLocks noChangeArrowheads="1"/>
          </p:cNvSpPr>
          <p:nvPr/>
        </p:nvSpPr>
        <p:spPr bwMode="auto">
          <a:xfrm>
            <a:off x="2819400" y="2281451"/>
            <a:ext cx="53340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900" b="1">
                <a:cs typeface="Arial" panose="020B0604020202020204" pitchFamily="34" charset="0"/>
              </a:rPr>
              <a:t>Feste, glutbildende Stoffe</a:t>
            </a:r>
            <a:r>
              <a:rPr lang="de-DE" altLang="de-DE" sz="1900"/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>
                <a:cs typeface="Arial" panose="020B0604020202020204" pitchFamily="34" charset="0"/>
              </a:rPr>
              <a:t>(Autoreifen, Holz, Kohle, Stroh, Papier, Textilien)</a:t>
            </a:r>
            <a:r>
              <a:rPr lang="de-DE" altLang="de-DE" sz="1600"/>
              <a:t> </a:t>
            </a:r>
          </a:p>
        </p:txBody>
      </p:sp>
      <p:sp>
        <p:nvSpPr>
          <p:cNvPr id="11" name="Rectangle 128"/>
          <p:cNvSpPr>
            <a:spLocks noChangeArrowheads="1"/>
          </p:cNvSpPr>
          <p:nvPr/>
        </p:nvSpPr>
        <p:spPr bwMode="auto">
          <a:xfrm>
            <a:off x="8153400" y="1519451"/>
            <a:ext cx="1981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800" b="1">
                <a:cs typeface="Arial" panose="020B0604020202020204" pitchFamily="34" charset="0"/>
              </a:rPr>
              <a:t>Löschmittel</a:t>
            </a:r>
            <a:r>
              <a:rPr lang="de-DE" altLang="de-DE" sz="1600"/>
              <a:t> </a:t>
            </a:r>
          </a:p>
        </p:txBody>
      </p:sp>
      <p:sp>
        <p:nvSpPr>
          <p:cNvPr id="12" name="Rectangle 129"/>
          <p:cNvSpPr>
            <a:spLocks noChangeArrowheads="1"/>
          </p:cNvSpPr>
          <p:nvPr/>
        </p:nvSpPr>
        <p:spPr bwMode="auto">
          <a:xfrm>
            <a:off x="8153400" y="2281451"/>
            <a:ext cx="1981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600"/>
              <a:t>Wasser,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600"/>
              <a:t>Glutbrandpulver</a:t>
            </a:r>
          </a:p>
        </p:txBody>
      </p:sp>
      <p:sp>
        <p:nvSpPr>
          <p:cNvPr id="13" name="Rectangle 130"/>
          <p:cNvSpPr>
            <a:spLocks noChangeArrowheads="1"/>
          </p:cNvSpPr>
          <p:nvPr/>
        </p:nvSpPr>
        <p:spPr bwMode="auto">
          <a:xfrm>
            <a:off x="8153400" y="3043451"/>
            <a:ext cx="1981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600"/>
              <a:t>Schaum,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600"/>
              <a:t>Löschpulver,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600"/>
              <a:t>CO</a:t>
            </a:r>
            <a:r>
              <a:rPr lang="de-DE" altLang="de-DE" sz="2000" b="1" baseline="-10000"/>
              <a:t>2</a:t>
            </a:r>
            <a:r>
              <a:rPr lang="de-DE" altLang="de-DE" sz="1600"/>
              <a:t>-Schnee</a:t>
            </a:r>
          </a:p>
        </p:txBody>
      </p:sp>
      <p:sp>
        <p:nvSpPr>
          <p:cNvPr id="14" name="Rectangle 131"/>
          <p:cNvSpPr>
            <a:spLocks noChangeArrowheads="1"/>
          </p:cNvSpPr>
          <p:nvPr/>
        </p:nvSpPr>
        <p:spPr bwMode="auto">
          <a:xfrm>
            <a:off x="8153400" y="3805451"/>
            <a:ext cx="1981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600"/>
              <a:t>Löschpulver,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600"/>
              <a:t>CO</a:t>
            </a:r>
            <a:r>
              <a:rPr lang="de-DE" altLang="de-DE" sz="2000" b="1" baseline="-10000"/>
              <a:t>2</a:t>
            </a:r>
            <a:r>
              <a:rPr lang="de-DE" altLang="de-DE" sz="1600"/>
              <a:t>-Gas</a:t>
            </a:r>
          </a:p>
        </p:txBody>
      </p:sp>
      <p:sp>
        <p:nvSpPr>
          <p:cNvPr id="15" name="Rectangle 132"/>
          <p:cNvSpPr>
            <a:spLocks noChangeArrowheads="1"/>
          </p:cNvSpPr>
          <p:nvPr/>
        </p:nvSpPr>
        <p:spPr bwMode="auto">
          <a:xfrm>
            <a:off x="8153400" y="4567451"/>
            <a:ext cx="1981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600"/>
              <a:t>Metallbrandpulver,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600"/>
              <a:t>Zement</a:t>
            </a:r>
          </a:p>
        </p:txBody>
      </p:sp>
      <p:sp>
        <p:nvSpPr>
          <p:cNvPr id="16" name="Rectangle 133"/>
          <p:cNvSpPr>
            <a:spLocks noChangeArrowheads="1"/>
          </p:cNvSpPr>
          <p:nvPr/>
        </p:nvSpPr>
        <p:spPr bwMode="auto">
          <a:xfrm>
            <a:off x="8153400" y="5329451"/>
            <a:ext cx="1981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600"/>
              <a:t>Fettbrandlöscher</a:t>
            </a:r>
            <a:endParaRPr lang="de-DE" altLang="de-DE" sz="1600" b="1" i="1"/>
          </a:p>
          <a:p>
            <a:pPr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/>
              <a:t>A +B Schaumlöscher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/>
              <a:t>gelber Aufkleber: geeignet 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/>
              <a:t>für brennendes Speiseöl</a:t>
            </a:r>
            <a:r>
              <a:rPr lang="de-DE" altLang="de-DE" sz="1600" b="1" i="1"/>
              <a:t>   </a:t>
            </a:r>
          </a:p>
        </p:txBody>
      </p:sp>
      <p:grpSp>
        <p:nvGrpSpPr>
          <p:cNvPr id="17" name="Group 108"/>
          <p:cNvGrpSpPr>
            <a:grpSpLocks/>
          </p:cNvGrpSpPr>
          <p:nvPr/>
        </p:nvGrpSpPr>
        <p:grpSpPr bwMode="auto">
          <a:xfrm>
            <a:off x="1981200" y="3805451"/>
            <a:ext cx="838200" cy="762000"/>
            <a:chOff x="576" y="2160"/>
            <a:chExt cx="528" cy="480"/>
          </a:xfrm>
        </p:grpSpPr>
        <p:sp>
          <p:nvSpPr>
            <p:cNvPr id="18" name="Rectangle 83"/>
            <p:cNvSpPr>
              <a:spLocks noChangeArrowheads="1"/>
            </p:cNvSpPr>
            <p:nvPr/>
          </p:nvSpPr>
          <p:spPr bwMode="auto">
            <a:xfrm>
              <a:off x="576" y="2160"/>
              <a:ext cx="528" cy="4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pic>
          <p:nvPicPr>
            <p:cNvPr id="19" name="Picture 92" descr="brandklasse_c[1] Kopi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78"/>
              <a:ext cx="42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84"/>
            <p:cNvSpPr>
              <a:spLocks noChangeArrowheads="1"/>
            </p:cNvSpPr>
            <p:nvPr/>
          </p:nvSpPr>
          <p:spPr bwMode="auto">
            <a:xfrm>
              <a:off x="816" y="2208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b="1"/>
                <a:t>C</a:t>
              </a:r>
            </a:p>
          </p:txBody>
        </p:sp>
      </p:grpSp>
      <p:grpSp>
        <p:nvGrpSpPr>
          <p:cNvPr id="21" name="Group 109"/>
          <p:cNvGrpSpPr>
            <a:grpSpLocks/>
          </p:cNvGrpSpPr>
          <p:nvPr/>
        </p:nvGrpSpPr>
        <p:grpSpPr bwMode="auto">
          <a:xfrm>
            <a:off x="1981200" y="3043451"/>
            <a:ext cx="838200" cy="762000"/>
            <a:chOff x="576" y="1680"/>
            <a:chExt cx="528" cy="480"/>
          </a:xfrm>
        </p:grpSpPr>
        <p:sp>
          <p:nvSpPr>
            <p:cNvPr id="22" name="Rectangle 85"/>
            <p:cNvSpPr>
              <a:spLocks noChangeArrowheads="1"/>
            </p:cNvSpPr>
            <p:nvPr/>
          </p:nvSpPr>
          <p:spPr bwMode="auto">
            <a:xfrm>
              <a:off x="576" y="1680"/>
              <a:ext cx="528" cy="4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pic>
          <p:nvPicPr>
            <p:cNvPr id="23" name="Picture 91" descr="brandklasse_b[1] Kopi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1704"/>
              <a:ext cx="43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86"/>
            <p:cNvSpPr>
              <a:spLocks noChangeArrowheads="1"/>
            </p:cNvSpPr>
            <p:nvPr/>
          </p:nvSpPr>
          <p:spPr bwMode="auto">
            <a:xfrm>
              <a:off x="816" y="1728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b="1"/>
                <a:t>B</a:t>
              </a:r>
            </a:p>
          </p:txBody>
        </p:sp>
      </p:grpSp>
      <p:grpSp>
        <p:nvGrpSpPr>
          <p:cNvPr id="25" name="Group 107"/>
          <p:cNvGrpSpPr>
            <a:grpSpLocks/>
          </p:cNvGrpSpPr>
          <p:nvPr/>
        </p:nvGrpSpPr>
        <p:grpSpPr bwMode="auto">
          <a:xfrm>
            <a:off x="1981200" y="4567451"/>
            <a:ext cx="838200" cy="762000"/>
            <a:chOff x="576" y="2640"/>
            <a:chExt cx="528" cy="480"/>
          </a:xfrm>
        </p:grpSpPr>
        <p:sp>
          <p:nvSpPr>
            <p:cNvPr id="26" name="Rectangle 87"/>
            <p:cNvSpPr>
              <a:spLocks noChangeArrowheads="1"/>
            </p:cNvSpPr>
            <p:nvPr/>
          </p:nvSpPr>
          <p:spPr bwMode="auto">
            <a:xfrm>
              <a:off x="576" y="2640"/>
              <a:ext cx="528" cy="4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pic>
          <p:nvPicPr>
            <p:cNvPr id="27" name="Picture 93" descr="brandklasse_d[1] Kopi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" y="2664"/>
              <a:ext cx="423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88"/>
            <p:cNvSpPr>
              <a:spLocks noChangeArrowheads="1"/>
            </p:cNvSpPr>
            <p:nvPr/>
          </p:nvSpPr>
          <p:spPr bwMode="auto">
            <a:xfrm>
              <a:off x="816" y="2688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b="1"/>
                <a:t>D</a:t>
              </a:r>
            </a:p>
          </p:txBody>
        </p:sp>
      </p:grpSp>
      <p:grpSp>
        <p:nvGrpSpPr>
          <p:cNvPr id="29" name="Group 106"/>
          <p:cNvGrpSpPr>
            <a:grpSpLocks/>
          </p:cNvGrpSpPr>
          <p:nvPr/>
        </p:nvGrpSpPr>
        <p:grpSpPr bwMode="auto">
          <a:xfrm>
            <a:off x="1981200" y="5329451"/>
            <a:ext cx="838200" cy="762000"/>
            <a:chOff x="576" y="3120"/>
            <a:chExt cx="528" cy="480"/>
          </a:xfrm>
        </p:grpSpPr>
        <p:sp>
          <p:nvSpPr>
            <p:cNvPr id="30" name="Rectangle 89"/>
            <p:cNvSpPr>
              <a:spLocks noChangeArrowheads="1"/>
            </p:cNvSpPr>
            <p:nvPr/>
          </p:nvSpPr>
          <p:spPr bwMode="auto">
            <a:xfrm>
              <a:off x="576" y="3120"/>
              <a:ext cx="528" cy="4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pic>
          <p:nvPicPr>
            <p:cNvPr id="31" name="Picture 94" descr="brandklasse_f[1] Kopi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3145"/>
              <a:ext cx="431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90"/>
            <p:cNvSpPr>
              <a:spLocks noChangeArrowheads="1"/>
            </p:cNvSpPr>
            <p:nvPr/>
          </p:nvSpPr>
          <p:spPr bwMode="auto">
            <a:xfrm>
              <a:off x="816" y="3168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b="1"/>
                <a:t>F</a:t>
              </a:r>
            </a:p>
          </p:txBody>
        </p:sp>
      </p:grpSp>
      <p:grpSp>
        <p:nvGrpSpPr>
          <p:cNvPr id="33" name="Group 123"/>
          <p:cNvGrpSpPr>
            <a:grpSpLocks/>
          </p:cNvGrpSpPr>
          <p:nvPr/>
        </p:nvGrpSpPr>
        <p:grpSpPr bwMode="auto">
          <a:xfrm>
            <a:off x="1981200" y="2281451"/>
            <a:ext cx="838200" cy="762000"/>
            <a:chOff x="576" y="1200"/>
            <a:chExt cx="528" cy="480"/>
          </a:xfrm>
        </p:grpSpPr>
        <p:sp>
          <p:nvSpPr>
            <p:cNvPr id="34" name="Rectangle 124"/>
            <p:cNvSpPr>
              <a:spLocks noChangeArrowheads="1"/>
            </p:cNvSpPr>
            <p:nvPr/>
          </p:nvSpPr>
          <p:spPr bwMode="auto">
            <a:xfrm>
              <a:off x="576" y="1200"/>
              <a:ext cx="528" cy="4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pic>
          <p:nvPicPr>
            <p:cNvPr id="35" name="Picture 125" descr="brandklasse_a[1] Kopie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00"/>
              <a:ext cx="432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126"/>
            <p:cNvSpPr>
              <a:spLocks noChangeArrowheads="1"/>
            </p:cNvSpPr>
            <p:nvPr/>
          </p:nvSpPr>
          <p:spPr bwMode="auto">
            <a:xfrm>
              <a:off x="816" y="1248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b="1"/>
                <a:t>A</a:t>
              </a:r>
            </a:p>
          </p:txBody>
        </p:sp>
      </p:grpSp>
      <p:sp>
        <p:nvSpPr>
          <p:cNvPr id="37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Brandklassen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ußzeilenplatzhalter 5"/>
          <p:cNvSpPr txBox="1">
            <a:spLocks/>
          </p:cNvSpPr>
          <p:nvPr/>
        </p:nvSpPr>
        <p:spPr>
          <a:xfrm>
            <a:off x="4377621" y="6516710"/>
            <a:ext cx="2229241" cy="341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937353" y="1545463"/>
            <a:ext cx="6944518" cy="2459865"/>
          </a:xfrm>
        </p:spPr>
        <p:txBody>
          <a:bodyPr>
            <a:noAutofit/>
          </a:bodyPr>
          <a:lstStyle/>
          <a:p>
            <a:pPr algn="l"/>
            <a:r>
              <a:rPr lang="de-DE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 Fragen</a:t>
            </a:r>
            <a:r>
              <a:rPr lang="de-DE" sz="15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15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0759" y="399245"/>
            <a:ext cx="8358389" cy="608863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Verbrennungsdreieck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77621" y="6516710"/>
            <a:ext cx="2229241" cy="341290"/>
          </a:xfrm>
        </p:spPr>
        <p:txBody>
          <a:bodyPr/>
          <a:lstStyle/>
          <a:p>
            <a:pPr algn="l"/>
            <a:r>
              <a:rPr lang="de-DE" sz="1600" dirty="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767732" y="3927509"/>
            <a:ext cx="5124450" cy="2446337"/>
            <a:chOff x="2046" y="2421"/>
            <a:chExt cx="3228" cy="1541"/>
          </a:xfrm>
        </p:grpSpPr>
        <p:sp>
          <p:nvSpPr>
            <p:cNvPr id="9" name="Freeform 5"/>
            <p:cNvSpPr>
              <a:spLocks noChangeAspect="1"/>
            </p:cNvSpPr>
            <p:nvPr/>
          </p:nvSpPr>
          <p:spPr bwMode="auto">
            <a:xfrm>
              <a:off x="2046" y="2421"/>
              <a:ext cx="3228" cy="1541"/>
            </a:xfrm>
            <a:custGeom>
              <a:avLst/>
              <a:gdLst>
                <a:gd name="T0" fmla="*/ 0 w 4972"/>
                <a:gd name="T1" fmla="*/ 667 h 2373"/>
                <a:gd name="T2" fmla="*/ 1382 w 4972"/>
                <a:gd name="T3" fmla="*/ 1001 h 2373"/>
                <a:gd name="T4" fmla="*/ 2096 w 4972"/>
                <a:gd name="T5" fmla="*/ 1001 h 2373"/>
                <a:gd name="T6" fmla="*/ 1286 w 4972"/>
                <a:gd name="T7" fmla="*/ 0 h 2373"/>
                <a:gd name="T8" fmla="*/ 952 w 4972"/>
                <a:gd name="T9" fmla="*/ 143 h 2373"/>
                <a:gd name="T10" fmla="*/ 1382 w 4972"/>
                <a:gd name="T11" fmla="*/ 667 h 2373"/>
                <a:gd name="T12" fmla="*/ 0 w 4972"/>
                <a:gd name="T13" fmla="*/ 667 h 2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" h="2373">
                  <a:moveTo>
                    <a:pt x="0" y="1582"/>
                  </a:moveTo>
                  <a:lnTo>
                    <a:pt x="3277" y="2373"/>
                  </a:lnTo>
                  <a:lnTo>
                    <a:pt x="4972" y="2373"/>
                  </a:lnTo>
                  <a:lnTo>
                    <a:pt x="3051" y="0"/>
                  </a:lnTo>
                  <a:lnTo>
                    <a:pt x="2260" y="339"/>
                  </a:lnTo>
                  <a:lnTo>
                    <a:pt x="3277" y="1582"/>
                  </a:lnTo>
                  <a:lnTo>
                    <a:pt x="0" y="158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146" y="3718"/>
              <a:ext cx="86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 b="1"/>
                <a:t>Sauerstoff</a:t>
              </a:r>
            </a:p>
          </p:txBody>
        </p:sp>
        <p:pic>
          <p:nvPicPr>
            <p:cNvPr id="11" name="Picture 17" descr="JF-DOC-M01-01-131097-G1-c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" y="3189"/>
              <a:ext cx="76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 descr="JF-DOC-M01-01-131097-G1-c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82" y="3622709"/>
            <a:ext cx="12430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2234082" y="3927509"/>
            <a:ext cx="5124450" cy="2446337"/>
            <a:chOff x="450" y="2421"/>
            <a:chExt cx="3228" cy="1541"/>
          </a:xfrm>
        </p:grpSpPr>
        <p:sp>
          <p:nvSpPr>
            <p:cNvPr id="14" name="Freeform 6"/>
            <p:cNvSpPr>
              <a:spLocks noChangeAspect="1"/>
            </p:cNvSpPr>
            <p:nvPr/>
          </p:nvSpPr>
          <p:spPr bwMode="auto">
            <a:xfrm>
              <a:off x="450" y="2421"/>
              <a:ext cx="3228" cy="1541"/>
            </a:xfrm>
            <a:custGeom>
              <a:avLst/>
              <a:gdLst>
                <a:gd name="T0" fmla="*/ 810 w 4972"/>
                <a:gd name="T1" fmla="*/ 0 h 2373"/>
                <a:gd name="T2" fmla="*/ 0 w 4972"/>
                <a:gd name="T3" fmla="*/ 1001 h 2373"/>
                <a:gd name="T4" fmla="*/ 2096 w 4972"/>
                <a:gd name="T5" fmla="*/ 1001 h 2373"/>
                <a:gd name="T6" fmla="*/ 714 w 4972"/>
                <a:gd name="T7" fmla="*/ 667 h 2373"/>
                <a:gd name="T8" fmla="*/ 1143 w 4972"/>
                <a:gd name="T9" fmla="*/ 143 h 2373"/>
                <a:gd name="T10" fmla="*/ 810 w 4972"/>
                <a:gd name="T11" fmla="*/ 0 h 2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72" h="2373">
                  <a:moveTo>
                    <a:pt x="1921" y="0"/>
                  </a:moveTo>
                  <a:lnTo>
                    <a:pt x="0" y="2373"/>
                  </a:lnTo>
                  <a:lnTo>
                    <a:pt x="4972" y="2373"/>
                  </a:lnTo>
                  <a:lnTo>
                    <a:pt x="1695" y="1582"/>
                  </a:lnTo>
                  <a:lnTo>
                    <a:pt x="2712" y="339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734" y="2709"/>
              <a:ext cx="1344" cy="1235"/>
              <a:chOff x="734" y="2709"/>
              <a:chExt cx="1344" cy="1235"/>
            </a:xfrm>
          </p:grpSpPr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34" y="3717"/>
                <a:ext cx="1344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3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Brennbarer Stoff</a:t>
                </a:r>
              </a:p>
            </p:txBody>
          </p:sp>
          <p:pic>
            <p:nvPicPr>
              <p:cNvPr id="17" name="Picture 15" descr="JF-DOC-M01-01-131097-G1-c1 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" y="2709"/>
                <a:ext cx="864" cy="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3977157" y="5559459"/>
            <a:ext cx="4200525" cy="814387"/>
            <a:chOff x="1548" y="3449"/>
            <a:chExt cx="2646" cy="513"/>
          </a:xfrm>
        </p:grpSpPr>
        <p:sp>
          <p:nvSpPr>
            <p:cNvPr id="19" name="Freeform 8"/>
            <p:cNvSpPr>
              <a:spLocks noChangeAspect="1"/>
            </p:cNvSpPr>
            <p:nvPr/>
          </p:nvSpPr>
          <p:spPr bwMode="auto">
            <a:xfrm>
              <a:off x="1548" y="3449"/>
              <a:ext cx="2646" cy="513"/>
            </a:xfrm>
            <a:custGeom>
              <a:avLst/>
              <a:gdLst>
                <a:gd name="T0" fmla="*/ 0 w 4068"/>
                <a:gd name="T1" fmla="*/ 0 h 791"/>
                <a:gd name="T2" fmla="*/ 1387 w 4068"/>
                <a:gd name="T3" fmla="*/ 333 h 791"/>
                <a:gd name="T4" fmla="*/ 1721 w 4068"/>
                <a:gd name="T5" fmla="*/ 333 h 791"/>
                <a:gd name="T6" fmla="*/ 335 w 4068"/>
                <a:gd name="T7" fmla="*/ 0 h 791"/>
                <a:gd name="T8" fmla="*/ 0 w 4068"/>
                <a:gd name="T9" fmla="*/ 0 h 7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8" h="791">
                  <a:moveTo>
                    <a:pt x="0" y="0"/>
                  </a:moveTo>
                  <a:lnTo>
                    <a:pt x="3277" y="791"/>
                  </a:lnTo>
                  <a:lnTo>
                    <a:pt x="4068" y="791"/>
                  </a:lnTo>
                  <a:lnTo>
                    <a:pt x="7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AutoShape 9"/>
            <p:cNvSpPr>
              <a:spLocks noChangeAspect="1" noChangeArrowheads="1"/>
            </p:cNvSpPr>
            <p:nvPr/>
          </p:nvSpPr>
          <p:spPr bwMode="auto">
            <a:xfrm>
              <a:off x="1916" y="3522"/>
              <a:ext cx="1911" cy="367"/>
            </a:xfrm>
            <a:prstGeom prst="leftRightArrow">
              <a:avLst>
                <a:gd name="adj1" fmla="val 66370"/>
                <a:gd name="adj2" fmla="val 50866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21" name="Rectangle 10"/>
            <p:cNvSpPr>
              <a:spLocks noChangeAspect="1" noChangeArrowheads="1"/>
            </p:cNvSpPr>
            <p:nvPr/>
          </p:nvSpPr>
          <p:spPr bwMode="auto">
            <a:xfrm>
              <a:off x="1968" y="3611"/>
              <a:ext cx="183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700" b="1"/>
                <a:t>richtiges Mengenverhältnis</a:t>
              </a:r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4199407" y="1608171"/>
            <a:ext cx="3721100" cy="2671763"/>
            <a:chOff x="1688" y="960"/>
            <a:chExt cx="2344" cy="1683"/>
          </a:xfrm>
        </p:grpSpPr>
        <p:sp>
          <p:nvSpPr>
            <p:cNvPr id="23" name="Freeform 11"/>
            <p:cNvSpPr>
              <a:spLocks noChangeAspect="1"/>
            </p:cNvSpPr>
            <p:nvPr/>
          </p:nvSpPr>
          <p:spPr bwMode="auto">
            <a:xfrm>
              <a:off x="1688" y="960"/>
              <a:ext cx="2344" cy="1683"/>
            </a:xfrm>
            <a:custGeom>
              <a:avLst/>
              <a:gdLst>
                <a:gd name="T0" fmla="*/ 0 w 3616"/>
                <a:gd name="T1" fmla="*/ 947 h 2599"/>
                <a:gd name="T2" fmla="*/ 333 w 3616"/>
                <a:gd name="T3" fmla="*/ 1090 h 2599"/>
                <a:gd name="T4" fmla="*/ 760 w 3616"/>
                <a:gd name="T5" fmla="*/ 569 h 2599"/>
                <a:gd name="T6" fmla="*/ 1187 w 3616"/>
                <a:gd name="T7" fmla="*/ 1090 h 2599"/>
                <a:gd name="T8" fmla="*/ 1519 w 3616"/>
                <a:gd name="T9" fmla="*/ 947 h 2599"/>
                <a:gd name="T10" fmla="*/ 760 w 3616"/>
                <a:gd name="T11" fmla="*/ 0 h 2599"/>
                <a:gd name="T12" fmla="*/ 0 w 3616"/>
                <a:gd name="T13" fmla="*/ 947 h 2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6" h="2599">
                  <a:moveTo>
                    <a:pt x="0" y="2260"/>
                  </a:moveTo>
                  <a:lnTo>
                    <a:pt x="791" y="2599"/>
                  </a:lnTo>
                  <a:lnTo>
                    <a:pt x="1808" y="1356"/>
                  </a:lnTo>
                  <a:lnTo>
                    <a:pt x="2825" y="2599"/>
                  </a:lnTo>
                  <a:lnTo>
                    <a:pt x="3616" y="2260"/>
                  </a:lnTo>
                  <a:lnTo>
                    <a:pt x="1808" y="0"/>
                  </a:lnTo>
                  <a:lnTo>
                    <a:pt x="0" y="226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2274" y="1605"/>
              <a:ext cx="115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 b="1"/>
                <a:t>Zündenergie</a:t>
              </a:r>
            </a:p>
          </p:txBody>
        </p:sp>
        <p:pic>
          <p:nvPicPr>
            <p:cNvPr id="25" name="Picture 16" descr="JF-DOC-M01-01-131097-G1-c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1029"/>
              <a:ext cx="22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824507" y="1150971"/>
            <a:ext cx="3657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66763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85863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4963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ct val="0"/>
              </a:spcAft>
              <a:buFontTx/>
              <a:buNone/>
            </a:pPr>
            <a:r>
              <a:rPr lang="de-DE" altLang="de-DE" sz="1800"/>
              <a:t>Nur wenn der brennbarer Stoff und Sauerstoff im richtigen Mengenverhältnis vorliegen, 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  <a:buFontTx/>
              <a:buNone/>
            </a:pPr>
            <a:r>
              <a:rPr lang="de-DE" altLang="de-DE" sz="1800"/>
              <a:t>kann das Gemisch durch ausreichend Zündenergie entzündet werden.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6701307" y="1150971"/>
            <a:ext cx="3657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30000"/>
              </a:lnSpc>
              <a:spcAft>
                <a:spcPct val="0"/>
              </a:spcAft>
              <a:buFontTx/>
              <a:buNone/>
            </a:pPr>
            <a:r>
              <a:rPr lang="de-DE" altLang="de-DE" sz="1800"/>
              <a:t>Fehlt eine der vier Voraussetzungen, kann </a:t>
            </a:r>
          </a:p>
          <a:p>
            <a:pPr algn="r" eaLnBrk="1" hangingPunct="1">
              <a:lnSpc>
                <a:spcPct val="130000"/>
              </a:lnSpc>
              <a:spcAft>
                <a:spcPct val="0"/>
              </a:spcAft>
              <a:buFontTx/>
              <a:buNone/>
            </a:pPr>
            <a:r>
              <a:rPr lang="de-DE" altLang="de-DE" sz="1800"/>
              <a:t>keine Verbrennung </a:t>
            </a:r>
          </a:p>
          <a:p>
            <a:pPr algn="r" eaLnBrk="1" hangingPunct="1">
              <a:lnSpc>
                <a:spcPct val="130000"/>
              </a:lnSpc>
              <a:spcAft>
                <a:spcPct val="0"/>
              </a:spcAft>
              <a:buFontTx/>
              <a:buNone/>
            </a:pPr>
            <a:r>
              <a:rPr lang="de-DE" altLang="de-DE" sz="1800"/>
              <a:t>stattfinden!</a:t>
            </a:r>
          </a:p>
        </p:txBody>
      </p:sp>
    </p:spTree>
    <p:extLst>
      <p:ext uri="{BB962C8B-B14F-4D97-AF65-F5344CB8AC3E}">
        <p14:creationId xmlns:p14="http://schemas.microsoft.com/office/powerpoint/2010/main" val="3800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  <p:bldP spid="2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834321" y="2009103"/>
            <a:ext cx="6944518" cy="2459865"/>
          </a:xfrm>
        </p:spPr>
        <p:txBody>
          <a:bodyPr>
            <a:normAutofit fontScale="90000"/>
          </a:bodyPr>
          <a:lstStyle/>
          <a:p>
            <a:pPr algn="l"/>
            <a:r>
              <a:rPr lang="de-DE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für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Aufmerksamkeit </a:t>
            </a:r>
            <a:r>
              <a:rPr lang="de-DE" sz="15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15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Brennbarer Stoff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246961" y="1403350"/>
            <a:ext cx="7658100" cy="4765675"/>
            <a:chOff x="450" y="960"/>
            <a:chExt cx="4824" cy="3002"/>
          </a:xfrm>
        </p:grpSpPr>
        <p:pic>
          <p:nvPicPr>
            <p:cNvPr id="6" name="Picture 26" descr="JF-DOC-M01-01-131097-G1-c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" y="2229"/>
              <a:ext cx="783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50" y="960"/>
              <a:ext cx="4824" cy="3002"/>
              <a:chOff x="450" y="960"/>
              <a:chExt cx="4824" cy="3002"/>
            </a:xfrm>
          </p:grpSpPr>
          <p:sp>
            <p:nvSpPr>
              <p:cNvPr id="14" name="Freeform 14"/>
              <p:cNvSpPr>
                <a:spLocks noChangeAspect="1"/>
              </p:cNvSpPr>
              <p:nvPr/>
            </p:nvSpPr>
            <p:spPr bwMode="auto">
              <a:xfrm>
                <a:off x="2046" y="2421"/>
                <a:ext cx="3228" cy="1541"/>
              </a:xfrm>
              <a:custGeom>
                <a:avLst/>
                <a:gdLst>
                  <a:gd name="T0" fmla="*/ 0 w 4972"/>
                  <a:gd name="T1" fmla="*/ 667 h 2373"/>
                  <a:gd name="T2" fmla="*/ 1382 w 4972"/>
                  <a:gd name="T3" fmla="*/ 1001 h 2373"/>
                  <a:gd name="T4" fmla="*/ 2096 w 4972"/>
                  <a:gd name="T5" fmla="*/ 1001 h 2373"/>
                  <a:gd name="T6" fmla="*/ 1286 w 4972"/>
                  <a:gd name="T7" fmla="*/ 0 h 2373"/>
                  <a:gd name="T8" fmla="*/ 952 w 4972"/>
                  <a:gd name="T9" fmla="*/ 143 h 2373"/>
                  <a:gd name="T10" fmla="*/ 1382 w 4972"/>
                  <a:gd name="T11" fmla="*/ 667 h 2373"/>
                  <a:gd name="T12" fmla="*/ 0 w 4972"/>
                  <a:gd name="T13" fmla="*/ 667 h 23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2" h="2373">
                    <a:moveTo>
                      <a:pt x="0" y="1582"/>
                    </a:moveTo>
                    <a:lnTo>
                      <a:pt x="3277" y="2373"/>
                    </a:lnTo>
                    <a:lnTo>
                      <a:pt x="4972" y="2373"/>
                    </a:lnTo>
                    <a:lnTo>
                      <a:pt x="3051" y="0"/>
                    </a:lnTo>
                    <a:lnTo>
                      <a:pt x="2260" y="339"/>
                    </a:lnTo>
                    <a:lnTo>
                      <a:pt x="3277" y="1582"/>
                    </a:lnTo>
                    <a:lnTo>
                      <a:pt x="0" y="158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Freeform 15"/>
              <p:cNvSpPr>
                <a:spLocks noChangeAspect="1"/>
              </p:cNvSpPr>
              <p:nvPr/>
            </p:nvSpPr>
            <p:spPr bwMode="auto">
              <a:xfrm>
                <a:off x="450" y="2421"/>
                <a:ext cx="3228" cy="1541"/>
              </a:xfrm>
              <a:custGeom>
                <a:avLst/>
                <a:gdLst>
                  <a:gd name="T0" fmla="*/ 810 w 4972"/>
                  <a:gd name="T1" fmla="*/ 0 h 2373"/>
                  <a:gd name="T2" fmla="*/ 0 w 4972"/>
                  <a:gd name="T3" fmla="*/ 1001 h 2373"/>
                  <a:gd name="T4" fmla="*/ 2096 w 4972"/>
                  <a:gd name="T5" fmla="*/ 1001 h 2373"/>
                  <a:gd name="T6" fmla="*/ 714 w 4972"/>
                  <a:gd name="T7" fmla="*/ 667 h 2373"/>
                  <a:gd name="T8" fmla="*/ 1143 w 4972"/>
                  <a:gd name="T9" fmla="*/ 143 h 2373"/>
                  <a:gd name="T10" fmla="*/ 810 w 4972"/>
                  <a:gd name="T11" fmla="*/ 0 h 23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72" h="2373">
                    <a:moveTo>
                      <a:pt x="1921" y="0"/>
                    </a:moveTo>
                    <a:lnTo>
                      <a:pt x="0" y="2373"/>
                    </a:lnTo>
                    <a:lnTo>
                      <a:pt x="4972" y="2373"/>
                    </a:lnTo>
                    <a:lnTo>
                      <a:pt x="1695" y="1582"/>
                    </a:lnTo>
                    <a:lnTo>
                      <a:pt x="2712" y="339"/>
                    </a:lnTo>
                    <a:lnTo>
                      <a:pt x="1921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6" name="Group 10"/>
              <p:cNvGrpSpPr>
                <a:grpSpLocks noChangeAspect="1"/>
              </p:cNvGrpSpPr>
              <p:nvPr/>
            </p:nvGrpSpPr>
            <p:grpSpPr bwMode="auto">
              <a:xfrm>
                <a:off x="1548" y="3449"/>
                <a:ext cx="2646" cy="513"/>
                <a:chOff x="3452" y="14129"/>
                <a:chExt cx="4068" cy="791"/>
              </a:xfrm>
            </p:grpSpPr>
            <p:sp>
              <p:nvSpPr>
                <p:cNvPr id="18" name="Freeform 11"/>
                <p:cNvSpPr>
                  <a:spLocks noChangeAspect="1"/>
                </p:cNvSpPr>
                <p:nvPr/>
              </p:nvSpPr>
              <p:spPr bwMode="auto">
                <a:xfrm>
                  <a:off x="3452" y="14129"/>
                  <a:ext cx="4068" cy="791"/>
                </a:xfrm>
                <a:custGeom>
                  <a:avLst/>
                  <a:gdLst>
                    <a:gd name="T0" fmla="*/ 0 w 4068"/>
                    <a:gd name="T1" fmla="*/ 0 h 791"/>
                    <a:gd name="T2" fmla="*/ 3277 w 4068"/>
                    <a:gd name="T3" fmla="*/ 791 h 791"/>
                    <a:gd name="T4" fmla="*/ 4068 w 4068"/>
                    <a:gd name="T5" fmla="*/ 791 h 791"/>
                    <a:gd name="T6" fmla="*/ 791 w 4068"/>
                    <a:gd name="T7" fmla="*/ 0 h 791"/>
                    <a:gd name="T8" fmla="*/ 0 w 4068"/>
                    <a:gd name="T9" fmla="*/ 0 h 7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68" h="791">
                      <a:moveTo>
                        <a:pt x="0" y="0"/>
                      </a:moveTo>
                      <a:lnTo>
                        <a:pt x="3277" y="791"/>
                      </a:lnTo>
                      <a:lnTo>
                        <a:pt x="4068" y="791"/>
                      </a:lnTo>
                      <a:lnTo>
                        <a:pt x="7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" name="AutoShap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017" y="14242"/>
                  <a:ext cx="2938" cy="565"/>
                </a:xfrm>
                <a:prstGeom prst="leftRightArrow">
                  <a:avLst>
                    <a:gd name="adj1" fmla="val 66370"/>
                    <a:gd name="adj2" fmla="val 50796"/>
                  </a:avLst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20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098" y="14379"/>
                  <a:ext cx="2820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r>
                    <a:rPr lang="de-DE" altLang="de-DE" sz="1700" b="1"/>
                    <a:t>richtiges Mengenverhältnis</a:t>
                  </a:r>
                </a:p>
              </p:txBody>
            </p:sp>
          </p:grpSp>
          <p:sp>
            <p:nvSpPr>
              <p:cNvPr id="17" name="Freeform 16"/>
              <p:cNvSpPr>
                <a:spLocks noChangeAspect="1"/>
              </p:cNvSpPr>
              <p:nvPr/>
            </p:nvSpPr>
            <p:spPr bwMode="auto">
              <a:xfrm>
                <a:off x="1688" y="960"/>
                <a:ext cx="2344" cy="1683"/>
              </a:xfrm>
              <a:custGeom>
                <a:avLst/>
                <a:gdLst>
                  <a:gd name="T0" fmla="*/ 0 w 3616"/>
                  <a:gd name="T1" fmla="*/ 947 h 2599"/>
                  <a:gd name="T2" fmla="*/ 333 w 3616"/>
                  <a:gd name="T3" fmla="*/ 1090 h 2599"/>
                  <a:gd name="T4" fmla="*/ 760 w 3616"/>
                  <a:gd name="T5" fmla="*/ 569 h 2599"/>
                  <a:gd name="T6" fmla="*/ 1187 w 3616"/>
                  <a:gd name="T7" fmla="*/ 1090 h 2599"/>
                  <a:gd name="T8" fmla="*/ 1519 w 3616"/>
                  <a:gd name="T9" fmla="*/ 947 h 2599"/>
                  <a:gd name="T10" fmla="*/ 760 w 3616"/>
                  <a:gd name="T11" fmla="*/ 0 h 2599"/>
                  <a:gd name="T12" fmla="*/ 0 w 3616"/>
                  <a:gd name="T13" fmla="*/ 947 h 25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16" h="2599">
                    <a:moveTo>
                      <a:pt x="0" y="2260"/>
                    </a:moveTo>
                    <a:lnTo>
                      <a:pt x="791" y="2599"/>
                    </a:lnTo>
                    <a:lnTo>
                      <a:pt x="1808" y="1356"/>
                    </a:lnTo>
                    <a:lnTo>
                      <a:pt x="2825" y="2599"/>
                    </a:lnTo>
                    <a:lnTo>
                      <a:pt x="3616" y="2260"/>
                    </a:lnTo>
                    <a:lnTo>
                      <a:pt x="1808" y="0"/>
                    </a:lnTo>
                    <a:lnTo>
                      <a:pt x="0" y="226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734" y="3717"/>
              <a:ext cx="134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 b="1"/>
                <a:t>Brennbarer Stoff</a:t>
              </a: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146" y="3718"/>
              <a:ext cx="86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 b="1"/>
                <a:t>Sauerstoff</a:t>
              </a: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2274" y="1605"/>
              <a:ext cx="115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 b="1"/>
                <a:t>Zündenergie</a:t>
              </a:r>
            </a:p>
          </p:txBody>
        </p:sp>
        <p:pic>
          <p:nvPicPr>
            <p:cNvPr id="11" name="Picture 24" descr="JF-DOC-M01-01-131097-G1-c1 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" y="2709"/>
              <a:ext cx="86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7" descr="JF-DOC-M01-01-131097-G1-c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1029"/>
              <a:ext cx="22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8" descr="JF-DOC-M01-01-131097-G1-c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" y="3189"/>
              <a:ext cx="76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AutoShape 51"/>
          <p:cNvSpPr>
            <a:spLocks noChangeArrowheads="1"/>
          </p:cNvSpPr>
          <p:nvPr/>
        </p:nvSpPr>
        <p:spPr bwMode="auto">
          <a:xfrm>
            <a:off x="4732986" y="3003550"/>
            <a:ext cx="2667000" cy="2209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de-DE" altLang="de-DE" sz="1800"/>
          </a:p>
        </p:txBody>
      </p:sp>
      <p:grpSp>
        <p:nvGrpSpPr>
          <p:cNvPr id="22" name="Group 80"/>
          <p:cNvGrpSpPr>
            <a:grpSpLocks/>
          </p:cNvGrpSpPr>
          <p:nvPr/>
        </p:nvGrpSpPr>
        <p:grpSpPr bwMode="auto">
          <a:xfrm>
            <a:off x="2144567" y="1403350"/>
            <a:ext cx="8001000" cy="5105400"/>
            <a:chOff x="384" y="864"/>
            <a:chExt cx="5040" cy="3216"/>
          </a:xfrm>
        </p:grpSpPr>
        <p:sp>
          <p:nvSpPr>
            <p:cNvPr id="23" name="Rectangle 79"/>
            <p:cNvSpPr>
              <a:spLocks noChangeArrowheads="1"/>
            </p:cNvSpPr>
            <p:nvPr/>
          </p:nvSpPr>
          <p:spPr bwMode="auto">
            <a:xfrm>
              <a:off x="384" y="864"/>
              <a:ext cx="504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grpSp>
          <p:nvGrpSpPr>
            <p:cNvPr id="24" name="Group 78"/>
            <p:cNvGrpSpPr>
              <a:grpSpLocks/>
            </p:cNvGrpSpPr>
            <p:nvPr/>
          </p:nvGrpSpPr>
          <p:grpSpPr bwMode="auto">
            <a:xfrm>
              <a:off x="450" y="960"/>
              <a:ext cx="4824" cy="3000"/>
              <a:chOff x="450" y="960"/>
              <a:chExt cx="4824" cy="3000"/>
            </a:xfrm>
          </p:grpSpPr>
          <p:grpSp>
            <p:nvGrpSpPr>
              <p:cNvPr id="25" name="Group 77"/>
              <p:cNvGrpSpPr>
                <a:grpSpLocks/>
              </p:cNvGrpSpPr>
              <p:nvPr/>
            </p:nvGrpSpPr>
            <p:grpSpPr bwMode="auto">
              <a:xfrm>
                <a:off x="450" y="2419"/>
                <a:ext cx="3228" cy="1541"/>
                <a:chOff x="5040" y="1077"/>
                <a:chExt cx="3228" cy="1541"/>
              </a:xfrm>
            </p:grpSpPr>
            <p:sp>
              <p:nvSpPr>
                <p:cNvPr id="38" name="Freeform 39"/>
                <p:cNvSpPr>
                  <a:spLocks noChangeAspect="1"/>
                </p:cNvSpPr>
                <p:nvPr/>
              </p:nvSpPr>
              <p:spPr bwMode="auto">
                <a:xfrm>
                  <a:off x="5040" y="1077"/>
                  <a:ext cx="3228" cy="1541"/>
                </a:xfrm>
                <a:custGeom>
                  <a:avLst/>
                  <a:gdLst>
                    <a:gd name="T0" fmla="*/ 810 w 4972"/>
                    <a:gd name="T1" fmla="*/ 0 h 2373"/>
                    <a:gd name="T2" fmla="*/ 0 w 4972"/>
                    <a:gd name="T3" fmla="*/ 1001 h 2373"/>
                    <a:gd name="T4" fmla="*/ 2096 w 4972"/>
                    <a:gd name="T5" fmla="*/ 1001 h 2373"/>
                    <a:gd name="T6" fmla="*/ 714 w 4972"/>
                    <a:gd name="T7" fmla="*/ 667 h 2373"/>
                    <a:gd name="T8" fmla="*/ 1143 w 4972"/>
                    <a:gd name="T9" fmla="*/ 143 h 2373"/>
                    <a:gd name="T10" fmla="*/ 810 w 4972"/>
                    <a:gd name="T11" fmla="*/ 0 h 23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72" h="2373">
                      <a:moveTo>
                        <a:pt x="1921" y="0"/>
                      </a:moveTo>
                      <a:lnTo>
                        <a:pt x="0" y="2373"/>
                      </a:lnTo>
                      <a:lnTo>
                        <a:pt x="4972" y="2373"/>
                      </a:lnTo>
                      <a:lnTo>
                        <a:pt x="1695" y="1582"/>
                      </a:lnTo>
                      <a:lnTo>
                        <a:pt x="2712" y="339"/>
                      </a:lnTo>
                      <a:lnTo>
                        <a:pt x="1921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" name="Rectangle 45"/>
                <p:cNvSpPr>
                  <a:spLocks noChangeArrowheads="1"/>
                </p:cNvSpPr>
                <p:nvPr/>
              </p:nvSpPr>
              <p:spPr bwMode="auto">
                <a:xfrm>
                  <a:off x="5324" y="2373"/>
                  <a:ext cx="1344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r>
                    <a:rPr lang="de-DE" altLang="de-DE" sz="1800" b="1"/>
                    <a:t>Brennbarer Stoff</a:t>
                  </a:r>
                </a:p>
              </p:txBody>
            </p:sp>
            <p:pic>
              <p:nvPicPr>
                <p:cNvPr id="40" name="Picture 48" descr="JF-DOC-M01-01-131097-G1-c1 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2" y="1365"/>
                  <a:ext cx="864" cy="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6" name="Group 76"/>
              <p:cNvGrpSpPr>
                <a:grpSpLocks/>
              </p:cNvGrpSpPr>
              <p:nvPr/>
            </p:nvGrpSpPr>
            <p:grpSpPr bwMode="auto">
              <a:xfrm>
                <a:off x="1548" y="960"/>
                <a:ext cx="3726" cy="3000"/>
                <a:chOff x="6138" y="-382"/>
                <a:chExt cx="3726" cy="3000"/>
              </a:xfrm>
            </p:grpSpPr>
            <p:grpSp>
              <p:nvGrpSpPr>
                <p:cNvPr id="27" name="Group 73"/>
                <p:cNvGrpSpPr>
                  <a:grpSpLocks/>
                </p:cNvGrpSpPr>
                <p:nvPr/>
              </p:nvGrpSpPr>
              <p:grpSpPr bwMode="auto">
                <a:xfrm>
                  <a:off x="6138" y="-382"/>
                  <a:ext cx="3726" cy="3000"/>
                  <a:chOff x="6138" y="-382"/>
                  <a:chExt cx="3726" cy="3000"/>
                </a:xfrm>
              </p:grpSpPr>
              <p:sp>
                <p:nvSpPr>
                  <p:cNvPr id="29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6291" y="-382"/>
                    <a:ext cx="2327" cy="1678"/>
                  </a:xfrm>
                  <a:custGeom>
                    <a:avLst/>
                    <a:gdLst>
                      <a:gd name="T0" fmla="*/ 0 w 2327"/>
                      <a:gd name="T1" fmla="*/ 1459 h 1678"/>
                      <a:gd name="T2" fmla="*/ 507 w 2327"/>
                      <a:gd name="T3" fmla="*/ 1677 h 1678"/>
                      <a:gd name="T4" fmla="*/ 1161 w 2327"/>
                      <a:gd name="T5" fmla="*/ 873 h 1678"/>
                      <a:gd name="T6" fmla="*/ 1815 w 2327"/>
                      <a:gd name="T7" fmla="*/ 1678 h 1678"/>
                      <a:gd name="T8" fmla="*/ 2327 w 2327"/>
                      <a:gd name="T9" fmla="*/ 1459 h 1678"/>
                      <a:gd name="T10" fmla="*/ 1161 w 2327"/>
                      <a:gd name="T11" fmla="*/ 0 h 1678"/>
                      <a:gd name="T12" fmla="*/ 0 w 2327"/>
                      <a:gd name="T13" fmla="*/ 1459 h 16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327" h="1678">
                        <a:moveTo>
                          <a:pt x="0" y="1459"/>
                        </a:moveTo>
                        <a:lnTo>
                          <a:pt x="507" y="1677"/>
                        </a:lnTo>
                        <a:lnTo>
                          <a:pt x="1161" y="873"/>
                        </a:lnTo>
                        <a:lnTo>
                          <a:pt x="1815" y="1678"/>
                        </a:lnTo>
                        <a:lnTo>
                          <a:pt x="2327" y="1459"/>
                        </a:lnTo>
                        <a:lnTo>
                          <a:pt x="1161" y="0"/>
                        </a:lnTo>
                        <a:lnTo>
                          <a:pt x="0" y="145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6636" y="1077"/>
                    <a:ext cx="3228" cy="1541"/>
                  </a:xfrm>
                  <a:custGeom>
                    <a:avLst/>
                    <a:gdLst>
                      <a:gd name="T0" fmla="*/ 0 w 4972"/>
                      <a:gd name="T1" fmla="*/ 667 h 2373"/>
                      <a:gd name="T2" fmla="*/ 1382 w 4972"/>
                      <a:gd name="T3" fmla="*/ 1001 h 2373"/>
                      <a:gd name="T4" fmla="*/ 2096 w 4972"/>
                      <a:gd name="T5" fmla="*/ 1001 h 2373"/>
                      <a:gd name="T6" fmla="*/ 1286 w 4972"/>
                      <a:gd name="T7" fmla="*/ 0 h 2373"/>
                      <a:gd name="T8" fmla="*/ 952 w 4972"/>
                      <a:gd name="T9" fmla="*/ 143 h 2373"/>
                      <a:gd name="T10" fmla="*/ 1382 w 4972"/>
                      <a:gd name="T11" fmla="*/ 667 h 2373"/>
                      <a:gd name="T12" fmla="*/ 0 w 4972"/>
                      <a:gd name="T13" fmla="*/ 667 h 237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972" h="2373">
                        <a:moveTo>
                          <a:pt x="0" y="1582"/>
                        </a:moveTo>
                        <a:lnTo>
                          <a:pt x="3277" y="2373"/>
                        </a:lnTo>
                        <a:lnTo>
                          <a:pt x="4972" y="2373"/>
                        </a:lnTo>
                        <a:lnTo>
                          <a:pt x="3051" y="0"/>
                        </a:lnTo>
                        <a:lnTo>
                          <a:pt x="2260" y="339"/>
                        </a:lnTo>
                        <a:lnTo>
                          <a:pt x="3277" y="1582"/>
                        </a:lnTo>
                        <a:lnTo>
                          <a:pt x="0" y="158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6138" y="2105"/>
                    <a:ext cx="2646" cy="513"/>
                    <a:chOff x="6138" y="2105"/>
                    <a:chExt cx="2646" cy="513"/>
                  </a:xfrm>
                </p:grpSpPr>
                <p:sp>
                  <p:nvSpPr>
                    <p:cNvPr id="35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138" y="2105"/>
                      <a:ext cx="2646" cy="513"/>
                    </a:xfrm>
                    <a:custGeom>
                      <a:avLst/>
                      <a:gdLst>
                        <a:gd name="T0" fmla="*/ 0 w 4068"/>
                        <a:gd name="T1" fmla="*/ 0 h 791"/>
                        <a:gd name="T2" fmla="*/ 1387 w 4068"/>
                        <a:gd name="T3" fmla="*/ 333 h 791"/>
                        <a:gd name="T4" fmla="*/ 1721 w 4068"/>
                        <a:gd name="T5" fmla="*/ 333 h 791"/>
                        <a:gd name="T6" fmla="*/ 335 w 4068"/>
                        <a:gd name="T7" fmla="*/ 0 h 791"/>
                        <a:gd name="T8" fmla="*/ 0 w 4068"/>
                        <a:gd name="T9" fmla="*/ 0 h 7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068" h="791">
                          <a:moveTo>
                            <a:pt x="0" y="0"/>
                          </a:moveTo>
                          <a:lnTo>
                            <a:pt x="3277" y="791"/>
                          </a:lnTo>
                          <a:lnTo>
                            <a:pt x="4068" y="791"/>
                          </a:lnTo>
                          <a:lnTo>
                            <a:pt x="79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 w="9525">
                      <a:solidFill>
                        <a:srgbClr val="EAEAE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" name="AutoShape 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06" y="2178"/>
                      <a:ext cx="1911" cy="367"/>
                    </a:xfrm>
                    <a:prstGeom prst="leftRightArrow">
                      <a:avLst>
                        <a:gd name="adj1" fmla="val 66370"/>
                        <a:gd name="adj2" fmla="val 50866"/>
                      </a:avLst>
                    </a:prstGeom>
                    <a:solidFill>
                      <a:srgbClr val="EAEAEA"/>
                    </a:solidFill>
                    <a:ln w="9525">
                      <a:solidFill>
                        <a:srgbClr val="EAEAEA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ct val="40000"/>
                        </a:spcAft>
                        <a:buSzPct val="115000"/>
                        <a:buBlip>
                          <a:blip r:embed="rId3"/>
                        </a:buBlip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de-DE" altLang="de-DE" sz="1800"/>
                    </a:p>
                  </p:txBody>
                </p:sp>
                <p:sp>
                  <p:nvSpPr>
                    <p:cNvPr id="37" name="Rectangle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58" y="2267"/>
                      <a:ext cx="1834" cy="2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CFFCC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ct val="40000"/>
                        </a:spcAft>
                        <a:buSzPct val="115000"/>
                        <a:buBlip>
                          <a:blip r:embed="rId3"/>
                        </a:buBlip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r>
                        <a:rPr lang="de-DE" altLang="de-DE" sz="1700" b="1"/>
                        <a:t>richtiges Mengenverhältnis</a:t>
                      </a:r>
                    </a:p>
                  </p:txBody>
                </p:sp>
              </p:grpSp>
              <p:sp>
                <p:nvSpPr>
                  <p:cNvPr id="32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8736" y="2374"/>
                    <a:ext cx="868" cy="2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3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800" b="1"/>
                      <a:t>Sauerstoff</a:t>
                    </a:r>
                  </a:p>
                </p:txBody>
              </p:sp>
              <p:sp>
                <p:nvSpPr>
                  <p:cNvPr id="33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6864" y="261"/>
                    <a:ext cx="1152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3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800" b="1"/>
                      <a:t>Zündenergie</a:t>
                    </a:r>
                  </a:p>
                </p:txBody>
              </p:sp>
              <p:sp>
                <p:nvSpPr>
                  <p:cNvPr id="34" name="Freeform 68"/>
                  <p:cNvSpPr>
                    <a:spLocks/>
                  </p:cNvSpPr>
                  <p:nvPr/>
                </p:nvSpPr>
                <p:spPr bwMode="auto">
                  <a:xfrm>
                    <a:off x="6138" y="2105"/>
                    <a:ext cx="2121" cy="513"/>
                  </a:xfrm>
                  <a:custGeom>
                    <a:avLst/>
                    <a:gdLst>
                      <a:gd name="T0" fmla="*/ 0 w 2121"/>
                      <a:gd name="T1" fmla="*/ 0 h 513"/>
                      <a:gd name="T2" fmla="*/ 495 w 2121"/>
                      <a:gd name="T3" fmla="*/ 126 h 513"/>
                      <a:gd name="T4" fmla="*/ 365 w 2121"/>
                      <a:gd name="T5" fmla="*/ 256 h 513"/>
                      <a:gd name="T6" fmla="*/ 554 w 2121"/>
                      <a:gd name="T7" fmla="*/ 444 h 513"/>
                      <a:gd name="T8" fmla="*/ 555 w 2121"/>
                      <a:gd name="T9" fmla="*/ 382 h 513"/>
                      <a:gd name="T10" fmla="*/ 1578 w 2121"/>
                      <a:gd name="T11" fmla="*/ 384 h 513"/>
                      <a:gd name="T12" fmla="*/ 2121 w 2121"/>
                      <a:gd name="T13" fmla="*/ 513 h 5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21" h="513">
                        <a:moveTo>
                          <a:pt x="0" y="0"/>
                        </a:moveTo>
                        <a:lnTo>
                          <a:pt x="495" y="126"/>
                        </a:lnTo>
                        <a:lnTo>
                          <a:pt x="365" y="256"/>
                        </a:lnTo>
                        <a:lnTo>
                          <a:pt x="554" y="444"/>
                        </a:lnTo>
                        <a:lnTo>
                          <a:pt x="555" y="382"/>
                        </a:lnTo>
                        <a:lnTo>
                          <a:pt x="1578" y="384"/>
                        </a:lnTo>
                        <a:lnTo>
                          <a:pt x="2121" y="513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" name="Freeform 75"/>
                <p:cNvSpPr>
                  <a:spLocks/>
                </p:cNvSpPr>
                <p:nvPr/>
              </p:nvSpPr>
              <p:spPr bwMode="auto">
                <a:xfrm>
                  <a:off x="6286" y="1076"/>
                  <a:ext cx="515" cy="222"/>
                </a:xfrm>
                <a:custGeom>
                  <a:avLst/>
                  <a:gdLst>
                    <a:gd name="T0" fmla="*/ 0 w 515"/>
                    <a:gd name="T1" fmla="*/ 0 h 222"/>
                    <a:gd name="T2" fmla="*/ 515 w 515"/>
                    <a:gd name="T3" fmla="*/ 222 h 22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15" h="222">
                      <a:moveTo>
                        <a:pt x="0" y="0"/>
                      </a:moveTo>
                      <a:lnTo>
                        <a:pt x="515" y="22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4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77621" y="6529589"/>
            <a:ext cx="2229241" cy="341290"/>
          </a:xfrm>
        </p:spPr>
        <p:txBody>
          <a:bodyPr/>
          <a:lstStyle/>
          <a:p>
            <a:pPr algn="l"/>
            <a:r>
              <a:rPr lang="de-DE" sz="1600" dirty="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Brennbarer Stoff: Aggregatzustände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63603" y="1250950"/>
            <a:ext cx="3302000" cy="114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de-DE" altLang="de-DE" smtClean="0"/>
              <a:t>Bei </a:t>
            </a:r>
            <a:r>
              <a:rPr lang="de-DE" altLang="de-DE" b="1" i="1" smtClean="0">
                <a:solidFill>
                  <a:srgbClr val="0000CC"/>
                </a:solidFill>
              </a:rPr>
              <a:t>flüssigen</a:t>
            </a:r>
            <a:r>
              <a:rPr lang="de-DE" altLang="de-DE" smtClean="0">
                <a:solidFill>
                  <a:schemeClr val="hlink"/>
                </a:solidFill>
              </a:rPr>
              <a:t> </a:t>
            </a:r>
            <a:r>
              <a:rPr lang="de-DE" altLang="de-DE" smtClean="0"/>
              <a:t>Stoffen</a:t>
            </a:r>
            <a:r>
              <a:rPr lang="de-DE" altLang="de-DE" sz="1800" smtClean="0"/>
              <a:t> </a:t>
            </a:r>
            <a:r>
              <a:rPr lang="de-DE" altLang="de-DE" sz="1600" smtClean="0"/>
              <a:t>brennen nur die Gase (Dämpfe) oberhalb der Flüssigkeit</a:t>
            </a:r>
            <a:endParaRPr lang="de-DE" altLang="de-DE" sz="16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20403" y="2851150"/>
            <a:ext cx="18288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900" b="1"/>
              <a:t>Feststoff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273603" y="2851150"/>
            <a:ext cx="18288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900" b="1"/>
              <a:t>Gas</a:t>
            </a: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3625403" y="2546350"/>
            <a:ext cx="1295400" cy="533400"/>
            <a:chOff x="1440" y="1488"/>
            <a:chExt cx="816" cy="336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440" y="1488"/>
              <a:ext cx="816" cy="336"/>
            </a:xfrm>
            <a:prstGeom prst="rightArrow">
              <a:avLst>
                <a:gd name="adj1" fmla="val 50000"/>
                <a:gd name="adj2" fmla="val 60714"/>
              </a:avLst>
            </a:prstGeom>
            <a:gradFill rotWithShape="0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488" y="1584"/>
              <a:ext cx="6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700"/>
                <a:t>schmelzen</a:t>
              </a:r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6902003" y="2546350"/>
            <a:ext cx="1295400" cy="533400"/>
            <a:chOff x="3504" y="1488"/>
            <a:chExt cx="816" cy="336"/>
          </a:xfrm>
        </p:grpSpPr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3504" y="1488"/>
              <a:ext cx="816" cy="336"/>
            </a:xfrm>
            <a:prstGeom prst="rightArrow">
              <a:avLst>
                <a:gd name="adj1" fmla="val 50000"/>
                <a:gd name="adj2" fmla="val 60714"/>
              </a:avLst>
            </a:prstGeom>
            <a:gradFill rotWithShape="0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564" y="1584"/>
              <a:ext cx="6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700"/>
                <a:t>verdampfen</a:t>
              </a:r>
            </a:p>
          </p:txBody>
        </p:sp>
      </p:grpSp>
      <p:pic>
        <p:nvPicPr>
          <p:cNvPr id="15" name="Picture 16" descr="JF-DOC-M01-01-131097-G1-c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603" y="2927350"/>
            <a:ext cx="5667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4997003" y="2546350"/>
            <a:ext cx="1828800" cy="533400"/>
            <a:chOff x="2304" y="1488"/>
            <a:chExt cx="1152" cy="336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304" y="1488"/>
              <a:ext cx="1152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900" b="1"/>
                <a:t>Flüssigkeit</a:t>
              </a:r>
            </a:p>
          </p:txBody>
        </p:sp>
        <p:pic>
          <p:nvPicPr>
            <p:cNvPr id="18" name="Picture 17" descr="JF-DOC-M01-01-131097-G1-c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488"/>
              <a:ext cx="262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 descr="JF-DOC-M01-01-131097-G1-c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16" y="2879725"/>
            <a:ext cx="3063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3625403" y="3155950"/>
            <a:ext cx="4572000" cy="533400"/>
            <a:chOff x="1440" y="1872"/>
            <a:chExt cx="2880" cy="336"/>
          </a:xfrm>
        </p:grpSpPr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>
              <a:off x="1440" y="1872"/>
              <a:ext cx="2880" cy="336"/>
            </a:xfrm>
            <a:prstGeom prst="rightArrow">
              <a:avLst>
                <a:gd name="adj1" fmla="val 50000"/>
                <a:gd name="adj2" fmla="val 60714"/>
              </a:avLst>
            </a:prstGeom>
            <a:gradFill rotWithShape="0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1609" y="1968"/>
              <a:ext cx="22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700"/>
                <a:t>Zersetzen in gasförmige Produkte</a:t>
              </a:r>
            </a:p>
          </p:txBody>
        </p:sp>
      </p:grp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7892603" y="1631950"/>
            <a:ext cx="259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de-DE" altLang="de-DE" b="1" i="1">
                <a:solidFill>
                  <a:srgbClr val="0000CC"/>
                </a:solidFill>
              </a:rPr>
              <a:t>Gasförmige</a:t>
            </a:r>
            <a:r>
              <a:rPr lang="de-DE" altLang="de-DE">
                <a:solidFill>
                  <a:schemeClr val="hlink"/>
                </a:solidFill>
              </a:rPr>
              <a:t> </a:t>
            </a:r>
            <a:r>
              <a:rPr lang="de-DE" altLang="de-DE"/>
              <a:t>Stoffe</a:t>
            </a:r>
            <a:r>
              <a:rPr lang="de-DE" altLang="de-DE" sz="1600"/>
              <a:t> verbrennen nur unter Flammenbildung</a:t>
            </a: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1644203" y="1631950"/>
            <a:ext cx="21621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de-DE" altLang="de-DE" b="1" i="1">
                <a:solidFill>
                  <a:srgbClr val="0000CC"/>
                </a:solidFill>
              </a:rPr>
              <a:t>Feste</a:t>
            </a:r>
            <a:r>
              <a:rPr lang="de-DE" altLang="de-DE">
                <a:solidFill>
                  <a:schemeClr val="hlink"/>
                </a:solidFill>
              </a:rPr>
              <a:t> </a:t>
            </a:r>
            <a:r>
              <a:rPr lang="de-DE" altLang="de-DE"/>
              <a:t>Stoffe</a:t>
            </a:r>
            <a:r>
              <a:rPr lang="de-DE" altLang="de-DE" sz="1600"/>
              <a:t> verbrennen mit Flamme und/oder mit Glut</a:t>
            </a:r>
          </a:p>
        </p:txBody>
      </p:sp>
      <p:grpSp>
        <p:nvGrpSpPr>
          <p:cNvPr id="25" name="Group 42"/>
          <p:cNvGrpSpPr>
            <a:grpSpLocks/>
          </p:cNvGrpSpPr>
          <p:nvPr/>
        </p:nvGrpSpPr>
        <p:grpSpPr bwMode="auto">
          <a:xfrm>
            <a:off x="2087116" y="2317750"/>
            <a:ext cx="7634287" cy="4038600"/>
            <a:chOff x="471" y="1344"/>
            <a:chExt cx="4809" cy="2544"/>
          </a:xfrm>
        </p:grpSpPr>
        <p:grpSp>
          <p:nvGrpSpPr>
            <p:cNvPr id="26" name="Group 38"/>
            <p:cNvGrpSpPr>
              <a:grpSpLocks/>
            </p:cNvGrpSpPr>
            <p:nvPr/>
          </p:nvGrpSpPr>
          <p:grpSpPr bwMode="auto">
            <a:xfrm>
              <a:off x="471" y="2736"/>
              <a:ext cx="2265" cy="1152"/>
              <a:chOff x="240" y="864"/>
              <a:chExt cx="2265" cy="1152"/>
            </a:xfrm>
          </p:grpSpPr>
          <p:pic>
            <p:nvPicPr>
              <p:cNvPr id="33" name="Picture 19" descr="Glut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t="26030" r="12000" b="21909"/>
              <a:stretch>
                <a:fillRect/>
              </a:stretch>
            </p:blipFill>
            <p:spPr bwMode="auto">
              <a:xfrm>
                <a:off x="768" y="864"/>
                <a:ext cx="1200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tangle 28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152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900" b="1" u="sng"/>
                  <a:t>Glut</a:t>
                </a: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240" y="1680"/>
                <a:ext cx="226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0"/>
                  </a:spcAft>
                  <a:buFontTx/>
                  <a:buNone/>
                </a:pPr>
                <a:r>
                  <a:rPr lang="de-DE" altLang="de-DE" sz="1600"/>
                  <a:t>Licht- und Wärmeabgabe</a:t>
                </a:r>
              </a:p>
              <a:p>
                <a:pPr algn="ctr" eaLnBrk="1" hangingPunct="1">
                  <a:lnSpc>
                    <a:spcPct val="90000"/>
                  </a:lnSpc>
                  <a:spcAft>
                    <a:spcPct val="0"/>
                  </a:spcAft>
                  <a:buFontTx/>
                  <a:buNone/>
                </a:pPr>
                <a:r>
                  <a:rPr lang="de-DE" altLang="de-DE" sz="1600" b="1" i="1" u="sng">
                    <a:solidFill>
                      <a:srgbClr val="0000CC"/>
                    </a:solidFill>
                  </a:rPr>
                  <a:t>ohne</a:t>
                </a:r>
                <a:r>
                  <a:rPr lang="de-DE" altLang="de-DE" sz="1600" b="1" i="1">
                    <a:solidFill>
                      <a:srgbClr val="0000CC"/>
                    </a:solidFill>
                  </a:rPr>
                  <a:t> Flammenbildung</a:t>
                </a:r>
                <a:r>
                  <a:rPr lang="de-DE" altLang="de-DE" sz="1600"/>
                  <a:t>.</a:t>
                </a:r>
              </a:p>
            </p:txBody>
          </p:sp>
        </p:grpSp>
        <p:grpSp>
          <p:nvGrpSpPr>
            <p:cNvPr id="27" name="Group 39"/>
            <p:cNvGrpSpPr>
              <a:grpSpLocks/>
            </p:cNvGrpSpPr>
            <p:nvPr/>
          </p:nvGrpSpPr>
          <p:grpSpPr bwMode="auto">
            <a:xfrm>
              <a:off x="3072" y="2640"/>
              <a:ext cx="2208" cy="1248"/>
              <a:chOff x="3312" y="768"/>
              <a:chExt cx="2208" cy="1248"/>
            </a:xfrm>
          </p:grpSpPr>
          <p:pic>
            <p:nvPicPr>
              <p:cNvPr id="30" name="Picture 27" descr="JF-DOC-M01-01-131097-G1-c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768"/>
                <a:ext cx="614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1152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900" b="1" u="sng"/>
                  <a:t>Flamme</a:t>
                </a:r>
              </a:p>
            </p:txBody>
          </p:sp>
          <p:sp>
            <p:nvSpPr>
              <p:cNvPr id="32" name="Rectangle 35"/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2208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ct val="0"/>
                  </a:spcAft>
                  <a:buFontTx/>
                  <a:buNone/>
                </a:pPr>
                <a:r>
                  <a:rPr lang="de-DE" altLang="de-DE" sz="1600"/>
                  <a:t>Verbrennung </a:t>
                </a:r>
                <a:r>
                  <a:rPr lang="de-DE" altLang="de-DE" sz="1600" b="1" i="1" u="sng">
                    <a:solidFill>
                      <a:srgbClr val="0000CC"/>
                    </a:solidFill>
                  </a:rPr>
                  <a:t>mit</a:t>
                </a:r>
                <a:r>
                  <a:rPr lang="de-DE" altLang="de-DE" sz="1600" b="1" i="1">
                    <a:solidFill>
                      <a:srgbClr val="0000CC"/>
                    </a:solidFill>
                  </a:rPr>
                  <a:t> Flammenbildung</a:t>
                </a:r>
                <a:r>
                  <a:rPr lang="de-DE" altLang="de-DE" sz="1600"/>
                  <a:t>, Licht- und Wärmeabgabe.</a:t>
                </a:r>
              </a:p>
            </p:txBody>
          </p:sp>
        </p:grpSp>
        <p:sp>
          <p:nvSpPr>
            <p:cNvPr id="28" name="AutoShape 40"/>
            <p:cNvSpPr>
              <a:spLocks noChangeArrowheads="1"/>
            </p:cNvSpPr>
            <p:nvPr/>
          </p:nvSpPr>
          <p:spPr bwMode="auto">
            <a:xfrm>
              <a:off x="4128" y="1344"/>
              <a:ext cx="1056" cy="1488"/>
            </a:xfrm>
            <a:custGeom>
              <a:avLst/>
              <a:gdLst>
                <a:gd name="T0" fmla="*/ 49 w 21600"/>
                <a:gd name="T1" fmla="*/ 75 h 21600"/>
                <a:gd name="T2" fmla="*/ 47 w 21600"/>
                <a:gd name="T3" fmla="*/ 51 h 21600"/>
                <a:gd name="T4" fmla="*/ 41 w 21600"/>
                <a:gd name="T5" fmla="*/ 67 h 21600"/>
                <a:gd name="T6" fmla="*/ 44 w 21600"/>
                <a:gd name="T7" fmla="*/ 104 h 21600"/>
                <a:gd name="T8" fmla="*/ 29 w 21600"/>
                <a:gd name="T9" fmla="*/ 99 h 21600"/>
                <a:gd name="T10" fmla="*/ 32 w 21600"/>
                <a:gd name="T11" fmla="*/ 6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65 h 21600"/>
                <a:gd name="T20" fmla="*/ 18430 w 21600"/>
                <a:gd name="T21" fmla="*/ 1843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949" y="16743"/>
                  </a:moveTo>
                  <a:cubicBezTo>
                    <a:pt x="16891" y="15387"/>
                    <a:pt x="18049" y="13168"/>
                    <a:pt x="18049" y="10800"/>
                  </a:cubicBezTo>
                  <a:cubicBezTo>
                    <a:pt x="18049" y="10785"/>
                    <a:pt x="18048" y="10771"/>
                    <a:pt x="18048" y="10757"/>
                  </a:cubicBezTo>
                  <a:lnTo>
                    <a:pt x="21599" y="10737"/>
                  </a:lnTo>
                  <a:cubicBezTo>
                    <a:pt x="21599" y="10758"/>
                    <a:pt x="21600" y="10779"/>
                    <a:pt x="21600" y="10800"/>
                  </a:cubicBezTo>
                  <a:cubicBezTo>
                    <a:pt x="21600" y="14328"/>
                    <a:pt x="19876" y="17635"/>
                    <a:pt x="16982" y="19655"/>
                  </a:cubicBezTo>
                  <a:lnTo>
                    <a:pt x="18528" y="21869"/>
                  </a:lnTo>
                  <a:lnTo>
                    <a:pt x="12296" y="20761"/>
                  </a:lnTo>
                  <a:lnTo>
                    <a:pt x="13404" y="14529"/>
                  </a:lnTo>
                  <a:lnTo>
                    <a:pt x="14949" y="167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AutoShape 41"/>
            <p:cNvSpPr>
              <a:spLocks noChangeArrowheads="1"/>
            </p:cNvSpPr>
            <p:nvPr/>
          </p:nvSpPr>
          <p:spPr bwMode="auto">
            <a:xfrm flipH="1">
              <a:off x="576" y="1344"/>
              <a:ext cx="1056" cy="1488"/>
            </a:xfrm>
            <a:custGeom>
              <a:avLst/>
              <a:gdLst>
                <a:gd name="T0" fmla="*/ 49 w 21600"/>
                <a:gd name="T1" fmla="*/ 75 h 21600"/>
                <a:gd name="T2" fmla="*/ 47 w 21600"/>
                <a:gd name="T3" fmla="*/ 51 h 21600"/>
                <a:gd name="T4" fmla="*/ 41 w 21600"/>
                <a:gd name="T5" fmla="*/ 67 h 21600"/>
                <a:gd name="T6" fmla="*/ 44 w 21600"/>
                <a:gd name="T7" fmla="*/ 104 h 21600"/>
                <a:gd name="T8" fmla="*/ 29 w 21600"/>
                <a:gd name="T9" fmla="*/ 99 h 21600"/>
                <a:gd name="T10" fmla="*/ 32 w 21600"/>
                <a:gd name="T11" fmla="*/ 6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65 h 21600"/>
                <a:gd name="T20" fmla="*/ 18430 w 21600"/>
                <a:gd name="T21" fmla="*/ 1843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949" y="16743"/>
                  </a:moveTo>
                  <a:cubicBezTo>
                    <a:pt x="16891" y="15387"/>
                    <a:pt x="18049" y="13168"/>
                    <a:pt x="18049" y="10800"/>
                  </a:cubicBezTo>
                  <a:cubicBezTo>
                    <a:pt x="18049" y="10785"/>
                    <a:pt x="18048" y="10771"/>
                    <a:pt x="18048" y="10757"/>
                  </a:cubicBezTo>
                  <a:lnTo>
                    <a:pt x="21599" y="10737"/>
                  </a:lnTo>
                  <a:cubicBezTo>
                    <a:pt x="21599" y="10758"/>
                    <a:pt x="21600" y="10779"/>
                    <a:pt x="21600" y="10800"/>
                  </a:cubicBezTo>
                  <a:cubicBezTo>
                    <a:pt x="21600" y="14328"/>
                    <a:pt x="19876" y="17635"/>
                    <a:pt x="16982" y="19655"/>
                  </a:cubicBezTo>
                  <a:lnTo>
                    <a:pt x="18528" y="21869"/>
                  </a:lnTo>
                  <a:lnTo>
                    <a:pt x="12296" y="20761"/>
                  </a:lnTo>
                  <a:lnTo>
                    <a:pt x="13404" y="14529"/>
                  </a:lnTo>
                  <a:lnTo>
                    <a:pt x="14949" y="167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77621" y="6516710"/>
            <a:ext cx="2229241" cy="341290"/>
          </a:xfrm>
        </p:spPr>
        <p:txBody>
          <a:bodyPr/>
          <a:lstStyle/>
          <a:p>
            <a:pPr algn="l"/>
            <a:r>
              <a:rPr lang="de-DE" sz="1600" dirty="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6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23" grpId="0" autoUpdateAnimBg="0"/>
      <p:bldP spid="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Brennbarer Stoff: Entzündbarkeit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04911" y="1160463"/>
            <a:ext cx="8451850" cy="2757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3048000" algn="l"/>
              </a:tabLst>
            </a:pPr>
            <a:r>
              <a:rPr lang="de-DE" altLang="de-DE" dirty="0" smtClean="0"/>
              <a:t>Ob ein Stoff </a:t>
            </a:r>
            <a:r>
              <a:rPr lang="de-DE" altLang="de-DE" smtClean="0"/>
              <a:t>zu einem </a:t>
            </a:r>
            <a:r>
              <a:rPr lang="de-DE" altLang="de-DE" dirty="0" smtClean="0"/>
              <a:t>Brennen neigt oder nicht und hängt ab von:</a:t>
            </a:r>
          </a:p>
          <a:p>
            <a:pPr>
              <a:lnSpc>
                <a:spcPct val="130000"/>
              </a:lnSpc>
              <a:tabLst>
                <a:tab pos="3048000" algn="l"/>
              </a:tabLst>
            </a:pPr>
            <a:r>
              <a:rPr lang="de-DE" altLang="de-DE" sz="2000" dirty="0" smtClean="0"/>
              <a:t>dem Aggregatzustand (fest, flüssig, gasförmig),</a:t>
            </a:r>
          </a:p>
          <a:p>
            <a:pPr>
              <a:lnSpc>
                <a:spcPct val="130000"/>
              </a:lnSpc>
              <a:tabLst>
                <a:tab pos="3048000" algn="l"/>
              </a:tabLst>
            </a:pPr>
            <a:r>
              <a:rPr lang="de-DE" altLang="de-DE" sz="2000" dirty="0" smtClean="0"/>
              <a:t>der chemischen Zusammensetzung (Stoffeigenschaften/-gemisch),</a:t>
            </a:r>
          </a:p>
          <a:p>
            <a:pPr>
              <a:lnSpc>
                <a:spcPct val="130000"/>
              </a:lnSpc>
              <a:tabLst>
                <a:tab pos="3048000" algn="l"/>
              </a:tabLst>
            </a:pPr>
            <a:r>
              <a:rPr lang="de-DE" altLang="de-DE" sz="2000" dirty="0" smtClean="0"/>
              <a:t>der Oberflächen (Zerkleinern/Zerstäuben) und </a:t>
            </a:r>
          </a:p>
          <a:p>
            <a:pPr>
              <a:lnSpc>
                <a:spcPct val="130000"/>
              </a:lnSpc>
              <a:tabLst>
                <a:tab pos="3048000" algn="l"/>
              </a:tabLst>
            </a:pPr>
            <a:r>
              <a:rPr lang="de-DE" altLang="de-DE" sz="2000" dirty="0" smtClean="0"/>
              <a:t>der momentanen Temperatur (thermische Aufbereitung)</a:t>
            </a:r>
          </a:p>
          <a:p>
            <a:pPr>
              <a:lnSpc>
                <a:spcPct val="130000"/>
              </a:lnSpc>
              <a:tabLst>
                <a:tab pos="3048000" algn="l"/>
              </a:tabLst>
            </a:pPr>
            <a:endParaRPr lang="de-DE" altLang="de-DE" sz="2000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904911" y="3917950"/>
            <a:ext cx="82994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tabLst>
                <a:tab pos="3048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ct val="0"/>
              </a:spcAft>
              <a:buFontTx/>
              <a:buNone/>
            </a:pPr>
            <a:r>
              <a:rPr lang="de-DE" altLang="de-DE" dirty="0"/>
              <a:t>Man unterscheidet: 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  <a:buFontTx/>
              <a:buChar char="•"/>
            </a:pPr>
            <a:r>
              <a:rPr lang="de-DE" altLang="de-DE" sz="2000" dirty="0"/>
              <a:t>Selbstentzündliche Stoffe:	</a:t>
            </a:r>
            <a:r>
              <a:rPr lang="de-DE" altLang="de-DE" sz="1600" dirty="0"/>
              <a:t>keine Zündenergie erforderlich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  <a:buFontTx/>
              <a:buChar char="•"/>
            </a:pPr>
            <a:r>
              <a:rPr lang="de-DE" altLang="de-DE" sz="2000" dirty="0"/>
              <a:t>Leichtentzündliche Stoffe:	</a:t>
            </a:r>
            <a:r>
              <a:rPr lang="de-DE" altLang="de-DE" sz="1600" dirty="0"/>
              <a:t>Funke reicht zur Entzündung aus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  <a:buFontTx/>
              <a:buChar char="•"/>
            </a:pPr>
            <a:r>
              <a:rPr lang="de-DE" altLang="de-DE" sz="2000" dirty="0"/>
              <a:t>Normalentzündliche Stoffe:	</a:t>
            </a:r>
            <a:r>
              <a:rPr lang="de-DE" altLang="de-DE" sz="1600" dirty="0"/>
              <a:t>Streichholz reicht zur Entzündung aus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  <a:buFontTx/>
              <a:buChar char="•"/>
            </a:pPr>
            <a:r>
              <a:rPr lang="de-DE" altLang="de-DE" sz="2000" dirty="0"/>
              <a:t>Schwerentzündliche Stoffe:	</a:t>
            </a:r>
            <a:r>
              <a:rPr lang="de-DE" altLang="de-DE" sz="1600" dirty="0"/>
              <a:t>Streichholz reicht zur Entzündung nicht</a:t>
            </a:r>
            <a:r>
              <a:rPr lang="de-DE" altLang="de-DE" sz="2000" dirty="0"/>
              <a:t> </a:t>
            </a:r>
            <a:r>
              <a:rPr lang="de-DE" altLang="de-DE" sz="1600" dirty="0"/>
              <a:t>mehr aus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77621" y="6516710"/>
            <a:ext cx="2229241" cy="341290"/>
          </a:xfrm>
        </p:spPr>
        <p:txBody>
          <a:bodyPr/>
          <a:lstStyle/>
          <a:p>
            <a:pPr algn="l"/>
            <a:r>
              <a:rPr lang="de-DE" sz="1600" dirty="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Zündenergie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155601" y="1250950"/>
            <a:ext cx="8001000" cy="5105400"/>
            <a:chOff x="384" y="864"/>
            <a:chExt cx="5040" cy="3216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84" y="864"/>
              <a:ext cx="504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50" y="960"/>
              <a:ext cx="4824" cy="3000"/>
              <a:chOff x="450" y="960"/>
              <a:chExt cx="4824" cy="3000"/>
            </a:xfrm>
          </p:grpSpPr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450" y="2419"/>
                <a:ext cx="3228" cy="1541"/>
                <a:chOff x="5040" y="1077"/>
                <a:chExt cx="3228" cy="1541"/>
              </a:xfrm>
            </p:grpSpPr>
            <p:sp>
              <p:nvSpPr>
                <p:cNvPr id="21" name="Freeform 24"/>
                <p:cNvSpPr>
                  <a:spLocks noChangeAspect="1"/>
                </p:cNvSpPr>
                <p:nvPr/>
              </p:nvSpPr>
              <p:spPr bwMode="auto">
                <a:xfrm>
                  <a:off x="5040" y="1077"/>
                  <a:ext cx="3228" cy="1541"/>
                </a:xfrm>
                <a:custGeom>
                  <a:avLst/>
                  <a:gdLst>
                    <a:gd name="T0" fmla="*/ 810 w 4972"/>
                    <a:gd name="T1" fmla="*/ 0 h 2373"/>
                    <a:gd name="T2" fmla="*/ 0 w 4972"/>
                    <a:gd name="T3" fmla="*/ 1001 h 2373"/>
                    <a:gd name="T4" fmla="*/ 2096 w 4972"/>
                    <a:gd name="T5" fmla="*/ 1001 h 2373"/>
                    <a:gd name="T6" fmla="*/ 714 w 4972"/>
                    <a:gd name="T7" fmla="*/ 667 h 2373"/>
                    <a:gd name="T8" fmla="*/ 1143 w 4972"/>
                    <a:gd name="T9" fmla="*/ 143 h 2373"/>
                    <a:gd name="T10" fmla="*/ 810 w 4972"/>
                    <a:gd name="T11" fmla="*/ 0 h 23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72" h="2373">
                      <a:moveTo>
                        <a:pt x="1921" y="0"/>
                      </a:moveTo>
                      <a:lnTo>
                        <a:pt x="0" y="2373"/>
                      </a:lnTo>
                      <a:lnTo>
                        <a:pt x="4972" y="2373"/>
                      </a:lnTo>
                      <a:lnTo>
                        <a:pt x="1695" y="1582"/>
                      </a:lnTo>
                      <a:lnTo>
                        <a:pt x="2712" y="339"/>
                      </a:lnTo>
                      <a:lnTo>
                        <a:pt x="1921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Rectangle 25"/>
                <p:cNvSpPr>
                  <a:spLocks noChangeArrowheads="1"/>
                </p:cNvSpPr>
                <p:nvPr/>
              </p:nvSpPr>
              <p:spPr bwMode="auto">
                <a:xfrm>
                  <a:off x="5324" y="2373"/>
                  <a:ext cx="1344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r>
                    <a:rPr lang="de-DE" altLang="de-DE" sz="1800" b="1"/>
                    <a:t>Brennbarer Stoff</a:t>
                  </a:r>
                </a:p>
              </p:txBody>
            </p:sp>
            <p:pic>
              <p:nvPicPr>
                <p:cNvPr id="23" name="Picture 26" descr="JF-DOC-M01-01-131097-G1-c1 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2" y="1365"/>
                  <a:ext cx="864" cy="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1548" y="960"/>
                <a:ext cx="3726" cy="3000"/>
                <a:chOff x="6138" y="-382"/>
                <a:chExt cx="3726" cy="3000"/>
              </a:xfrm>
            </p:grpSpPr>
            <p:grpSp>
              <p:nvGrpSpPr>
                <p:cNvPr id="10" name="Group 28"/>
                <p:cNvGrpSpPr>
                  <a:grpSpLocks/>
                </p:cNvGrpSpPr>
                <p:nvPr/>
              </p:nvGrpSpPr>
              <p:grpSpPr bwMode="auto">
                <a:xfrm>
                  <a:off x="6138" y="-382"/>
                  <a:ext cx="3726" cy="3000"/>
                  <a:chOff x="6138" y="-382"/>
                  <a:chExt cx="3726" cy="3000"/>
                </a:xfrm>
              </p:grpSpPr>
              <p:sp>
                <p:nvSpPr>
                  <p:cNvPr id="12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6291" y="-382"/>
                    <a:ext cx="2327" cy="1678"/>
                  </a:xfrm>
                  <a:custGeom>
                    <a:avLst/>
                    <a:gdLst>
                      <a:gd name="T0" fmla="*/ 0 w 2327"/>
                      <a:gd name="T1" fmla="*/ 1459 h 1678"/>
                      <a:gd name="T2" fmla="*/ 507 w 2327"/>
                      <a:gd name="T3" fmla="*/ 1677 h 1678"/>
                      <a:gd name="T4" fmla="*/ 1161 w 2327"/>
                      <a:gd name="T5" fmla="*/ 873 h 1678"/>
                      <a:gd name="T6" fmla="*/ 1815 w 2327"/>
                      <a:gd name="T7" fmla="*/ 1678 h 1678"/>
                      <a:gd name="T8" fmla="*/ 2327 w 2327"/>
                      <a:gd name="T9" fmla="*/ 1459 h 1678"/>
                      <a:gd name="T10" fmla="*/ 1161 w 2327"/>
                      <a:gd name="T11" fmla="*/ 0 h 1678"/>
                      <a:gd name="T12" fmla="*/ 0 w 2327"/>
                      <a:gd name="T13" fmla="*/ 1459 h 16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327" h="1678">
                        <a:moveTo>
                          <a:pt x="0" y="1459"/>
                        </a:moveTo>
                        <a:lnTo>
                          <a:pt x="507" y="1677"/>
                        </a:lnTo>
                        <a:lnTo>
                          <a:pt x="1161" y="873"/>
                        </a:lnTo>
                        <a:lnTo>
                          <a:pt x="1815" y="1678"/>
                        </a:lnTo>
                        <a:lnTo>
                          <a:pt x="2327" y="1459"/>
                        </a:lnTo>
                        <a:lnTo>
                          <a:pt x="1161" y="0"/>
                        </a:lnTo>
                        <a:lnTo>
                          <a:pt x="0" y="145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6636" y="1077"/>
                    <a:ext cx="3228" cy="1541"/>
                  </a:xfrm>
                  <a:custGeom>
                    <a:avLst/>
                    <a:gdLst>
                      <a:gd name="T0" fmla="*/ 0 w 4972"/>
                      <a:gd name="T1" fmla="*/ 667 h 2373"/>
                      <a:gd name="T2" fmla="*/ 1382 w 4972"/>
                      <a:gd name="T3" fmla="*/ 1001 h 2373"/>
                      <a:gd name="T4" fmla="*/ 2096 w 4972"/>
                      <a:gd name="T5" fmla="*/ 1001 h 2373"/>
                      <a:gd name="T6" fmla="*/ 1286 w 4972"/>
                      <a:gd name="T7" fmla="*/ 0 h 2373"/>
                      <a:gd name="T8" fmla="*/ 952 w 4972"/>
                      <a:gd name="T9" fmla="*/ 143 h 2373"/>
                      <a:gd name="T10" fmla="*/ 1382 w 4972"/>
                      <a:gd name="T11" fmla="*/ 667 h 2373"/>
                      <a:gd name="T12" fmla="*/ 0 w 4972"/>
                      <a:gd name="T13" fmla="*/ 667 h 237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972" h="2373">
                        <a:moveTo>
                          <a:pt x="0" y="1582"/>
                        </a:moveTo>
                        <a:lnTo>
                          <a:pt x="3277" y="2373"/>
                        </a:lnTo>
                        <a:lnTo>
                          <a:pt x="4972" y="2373"/>
                        </a:lnTo>
                        <a:lnTo>
                          <a:pt x="3051" y="0"/>
                        </a:lnTo>
                        <a:lnTo>
                          <a:pt x="2260" y="339"/>
                        </a:lnTo>
                        <a:lnTo>
                          <a:pt x="3277" y="1582"/>
                        </a:lnTo>
                        <a:lnTo>
                          <a:pt x="0" y="158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4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138" y="2105"/>
                    <a:ext cx="2646" cy="513"/>
                    <a:chOff x="6138" y="2105"/>
                    <a:chExt cx="2646" cy="513"/>
                  </a:xfrm>
                </p:grpSpPr>
                <p:sp>
                  <p:nvSpPr>
                    <p:cNvPr id="18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138" y="2105"/>
                      <a:ext cx="2646" cy="513"/>
                    </a:xfrm>
                    <a:custGeom>
                      <a:avLst/>
                      <a:gdLst>
                        <a:gd name="T0" fmla="*/ 0 w 4068"/>
                        <a:gd name="T1" fmla="*/ 0 h 791"/>
                        <a:gd name="T2" fmla="*/ 1387 w 4068"/>
                        <a:gd name="T3" fmla="*/ 333 h 791"/>
                        <a:gd name="T4" fmla="*/ 1721 w 4068"/>
                        <a:gd name="T5" fmla="*/ 333 h 791"/>
                        <a:gd name="T6" fmla="*/ 335 w 4068"/>
                        <a:gd name="T7" fmla="*/ 0 h 791"/>
                        <a:gd name="T8" fmla="*/ 0 w 4068"/>
                        <a:gd name="T9" fmla="*/ 0 h 7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068" h="791">
                          <a:moveTo>
                            <a:pt x="0" y="0"/>
                          </a:moveTo>
                          <a:lnTo>
                            <a:pt x="3277" y="791"/>
                          </a:lnTo>
                          <a:lnTo>
                            <a:pt x="4068" y="791"/>
                          </a:lnTo>
                          <a:lnTo>
                            <a:pt x="79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 w="9525">
                      <a:solidFill>
                        <a:srgbClr val="EAEAE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" name="AutoShape 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06" y="2178"/>
                      <a:ext cx="1911" cy="367"/>
                    </a:xfrm>
                    <a:prstGeom prst="leftRightArrow">
                      <a:avLst>
                        <a:gd name="adj1" fmla="val 66370"/>
                        <a:gd name="adj2" fmla="val 50866"/>
                      </a:avLst>
                    </a:prstGeom>
                    <a:solidFill>
                      <a:srgbClr val="EAEAEA"/>
                    </a:solidFill>
                    <a:ln w="9525">
                      <a:solidFill>
                        <a:srgbClr val="EAEAEA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ct val="40000"/>
                        </a:spcAft>
                        <a:buSzPct val="115000"/>
                        <a:buBlip>
                          <a:blip r:embed="rId2"/>
                        </a:buBlip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endParaRPr lang="de-DE" altLang="de-DE" sz="1800"/>
                    </a:p>
                  </p:txBody>
                </p:sp>
                <p:sp>
                  <p:nvSpPr>
                    <p:cNvPr id="20" name="Rectangle 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58" y="2267"/>
                      <a:ext cx="1834" cy="2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CFFCC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ct val="40000"/>
                        </a:spcAft>
                        <a:buSzPct val="115000"/>
                        <a:buBlip>
                          <a:blip r:embed="rId2"/>
                        </a:buBlip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</a:pPr>
                      <a:r>
                        <a:rPr lang="de-DE" altLang="de-DE" sz="1700" b="1"/>
                        <a:t>richtiges Mengenverhältnis</a:t>
                      </a:r>
                    </a:p>
                  </p:txBody>
                </p:sp>
              </p:grpSp>
              <p:sp>
                <p:nvSpPr>
                  <p:cNvPr id="1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8736" y="2374"/>
                    <a:ext cx="868" cy="2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800" b="1"/>
                      <a:t>Sauerstoff</a:t>
                    </a:r>
                  </a:p>
                </p:txBody>
              </p:sp>
              <p:sp>
                <p:nvSpPr>
                  <p:cNvPr id="16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6864" y="261"/>
                    <a:ext cx="1152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800" b="1"/>
                      <a:t>Zündenergie</a:t>
                    </a:r>
                  </a:p>
                </p:txBody>
              </p:sp>
              <p:sp>
                <p:nvSpPr>
                  <p:cNvPr id="17" name="Freeform 37"/>
                  <p:cNvSpPr>
                    <a:spLocks/>
                  </p:cNvSpPr>
                  <p:nvPr/>
                </p:nvSpPr>
                <p:spPr bwMode="auto">
                  <a:xfrm>
                    <a:off x="6138" y="2105"/>
                    <a:ext cx="2121" cy="513"/>
                  </a:xfrm>
                  <a:custGeom>
                    <a:avLst/>
                    <a:gdLst>
                      <a:gd name="T0" fmla="*/ 0 w 2121"/>
                      <a:gd name="T1" fmla="*/ 0 h 513"/>
                      <a:gd name="T2" fmla="*/ 495 w 2121"/>
                      <a:gd name="T3" fmla="*/ 126 h 513"/>
                      <a:gd name="T4" fmla="*/ 365 w 2121"/>
                      <a:gd name="T5" fmla="*/ 256 h 513"/>
                      <a:gd name="T6" fmla="*/ 554 w 2121"/>
                      <a:gd name="T7" fmla="*/ 444 h 513"/>
                      <a:gd name="T8" fmla="*/ 555 w 2121"/>
                      <a:gd name="T9" fmla="*/ 382 h 513"/>
                      <a:gd name="T10" fmla="*/ 1578 w 2121"/>
                      <a:gd name="T11" fmla="*/ 384 h 513"/>
                      <a:gd name="T12" fmla="*/ 2121 w 2121"/>
                      <a:gd name="T13" fmla="*/ 513 h 5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21" h="513">
                        <a:moveTo>
                          <a:pt x="0" y="0"/>
                        </a:moveTo>
                        <a:lnTo>
                          <a:pt x="495" y="126"/>
                        </a:lnTo>
                        <a:lnTo>
                          <a:pt x="365" y="256"/>
                        </a:lnTo>
                        <a:lnTo>
                          <a:pt x="554" y="444"/>
                        </a:lnTo>
                        <a:lnTo>
                          <a:pt x="555" y="382"/>
                        </a:lnTo>
                        <a:lnTo>
                          <a:pt x="1578" y="384"/>
                        </a:lnTo>
                        <a:lnTo>
                          <a:pt x="2121" y="513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" name="Freeform 38"/>
                <p:cNvSpPr>
                  <a:spLocks/>
                </p:cNvSpPr>
                <p:nvPr/>
              </p:nvSpPr>
              <p:spPr bwMode="auto">
                <a:xfrm>
                  <a:off x="6286" y="1076"/>
                  <a:ext cx="515" cy="222"/>
                </a:xfrm>
                <a:custGeom>
                  <a:avLst/>
                  <a:gdLst>
                    <a:gd name="T0" fmla="*/ 0 w 515"/>
                    <a:gd name="T1" fmla="*/ 0 h 222"/>
                    <a:gd name="T2" fmla="*/ 515 w 515"/>
                    <a:gd name="T3" fmla="*/ 222 h 22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15" h="222">
                      <a:moveTo>
                        <a:pt x="0" y="0"/>
                      </a:moveTo>
                      <a:lnTo>
                        <a:pt x="515" y="22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24" name="Group 58"/>
          <p:cNvGrpSpPr>
            <a:grpSpLocks/>
          </p:cNvGrpSpPr>
          <p:nvPr/>
        </p:nvGrpSpPr>
        <p:grpSpPr bwMode="auto">
          <a:xfrm>
            <a:off x="2155601" y="1250950"/>
            <a:ext cx="8001000" cy="5105400"/>
            <a:chOff x="1776" y="-336"/>
            <a:chExt cx="5040" cy="3216"/>
          </a:xfrm>
        </p:grpSpPr>
        <p:sp>
          <p:nvSpPr>
            <p:cNvPr id="25" name="Rectangle 40"/>
            <p:cNvSpPr>
              <a:spLocks noChangeArrowheads="1"/>
            </p:cNvSpPr>
            <p:nvPr/>
          </p:nvSpPr>
          <p:spPr bwMode="auto">
            <a:xfrm>
              <a:off x="1776" y="-336"/>
              <a:ext cx="504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grpSp>
          <p:nvGrpSpPr>
            <p:cNvPr id="26" name="Group 3"/>
            <p:cNvGrpSpPr>
              <a:grpSpLocks/>
            </p:cNvGrpSpPr>
            <p:nvPr/>
          </p:nvGrpSpPr>
          <p:grpSpPr bwMode="auto">
            <a:xfrm>
              <a:off x="1832" y="-240"/>
              <a:ext cx="4824" cy="3002"/>
              <a:chOff x="450" y="960"/>
              <a:chExt cx="4824" cy="3002"/>
            </a:xfrm>
          </p:grpSpPr>
          <p:pic>
            <p:nvPicPr>
              <p:cNvPr id="27" name="Picture 4" descr="JF-DOC-M01-01-131097-G1-c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" y="2229"/>
                <a:ext cx="783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" name="Group 5"/>
              <p:cNvGrpSpPr>
                <a:grpSpLocks/>
              </p:cNvGrpSpPr>
              <p:nvPr/>
            </p:nvGrpSpPr>
            <p:grpSpPr bwMode="auto">
              <a:xfrm>
                <a:off x="450" y="960"/>
                <a:ext cx="4824" cy="3002"/>
                <a:chOff x="450" y="960"/>
                <a:chExt cx="4824" cy="3002"/>
              </a:xfrm>
            </p:grpSpPr>
            <p:sp>
              <p:nvSpPr>
                <p:cNvPr id="35" name="Freeform 6"/>
                <p:cNvSpPr>
                  <a:spLocks noChangeAspect="1"/>
                </p:cNvSpPr>
                <p:nvPr/>
              </p:nvSpPr>
              <p:spPr bwMode="auto">
                <a:xfrm>
                  <a:off x="2046" y="2421"/>
                  <a:ext cx="3228" cy="1541"/>
                </a:xfrm>
                <a:custGeom>
                  <a:avLst/>
                  <a:gdLst>
                    <a:gd name="T0" fmla="*/ 0 w 4972"/>
                    <a:gd name="T1" fmla="*/ 667 h 2373"/>
                    <a:gd name="T2" fmla="*/ 1382 w 4972"/>
                    <a:gd name="T3" fmla="*/ 1001 h 2373"/>
                    <a:gd name="T4" fmla="*/ 2096 w 4972"/>
                    <a:gd name="T5" fmla="*/ 1001 h 2373"/>
                    <a:gd name="T6" fmla="*/ 1286 w 4972"/>
                    <a:gd name="T7" fmla="*/ 0 h 2373"/>
                    <a:gd name="T8" fmla="*/ 952 w 4972"/>
                    <a:gd name="T9" fmla="*/ 143 h 2373"/>
                    <a:gd name="T10" fmla="*/ 1382 w 4972"/>
                    <a:gd name="T11" fmla="*/ 667 h 2373"/>
                    <a:gd name="T12" fmla="*/ 0 w 4972"/>
                    <a:gd name="T13" fmla="*/ 667 h 23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72" h="2373">
                      <a:moveTo>
                        <a:pt x="0" y="1582"/>
                      </a:moveTo>
                      <a:lnTo>
                        <a:pt x="3277" y="2373"/>
                      </a:lnTo>
                      <a:lnTo>
                        <a:pt x="4972" y="2373"/>
                      </a:lnTo>
                      <a:lnTo>
                        <a:pt x="3051" y="0"/>
                      </a:lnTo>
                      <a:lnTo>
                        <a:pt x="2260" y="339"/>
                      </a:lnTo>
                      <a:lnTo>
                        <a:pt x="3277" y="1582"/>
                      </a:lnTo>
                      <a:lnTo>
                        <a:pt x="0" y="158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" name="Freeform 7"/>
                <p:cNvSpPr>
                  <a:spLocks noChangeAspect="1"/>
                </p:cNvSpPr>
                <p:nvPr/>
              </p:nvSpPr>
              <p:spPr bwMode="auto">
                <a:xfrm>
                  <a:off x="450" y="2421"/>
                  <a:ext cx="3228" cy="1541"/>
                </a:xfrm>
                <a:custGeom>
                  <a:avLst/>
                  <a:gdLst>
                    <a:gd name="T0" fmla="*/ 810 w 4972"/>
                    <a:gd name="T1" fmla="*/ 0 h 2373"/>
                    <a:gd name="T2" fmla="*/ 0 w 4972"/>
                    <a:gd name="T3" fmla="*/ 1001 h 2373"/>
                    <a:gd name="T4" fmla="*/ 2096 w 4972"/>
                    <a:gd name="T5" fmla="*/ 1001 h 2373"/>
                    <a:gd name="T6" fmla="*/ 714 w 4972"/>
                    <a:gd name="T7" fmla="*/ 667 h 2373"/>
                    <a:gd name="T8" fmla="*/ 1143 w 4972"/>
                    <a:gd name="T9" fmla="*/ 143 h 2373"/>
                    <a:gd name="T10" fmla="*/ 810 w 4972"/>
                    <a:gd name="T11" fmla="*/ 0 h 23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72" h="2373">
                      <a:moveTo>
                        <a:pt x="1921" y="0"/>
                      </a:moveTo>
                      <a:lnTo>
                        <a:pt x="0" y="2373"/>
                      </a:lnTo>
                      <a:lnTo>
                        <a:pt x="4972" y="2373"/>
                      </a:lnTo>
                      <a:lnTo>
                        <a:pt x="1695" y="1582"/>
                      </a:lnTo>
                      <a:lnTo>
                        <a:pt x="2712" y="339"/>
                      </a:lnTo>
                      <a:lnTo>
                        <a:pt x="1921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7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1548" y="3449"/>
                  <a:ext cx="2646" cy="513"/>
                  <a:chOff x="3452" y="14129"/>
                  <a:chExt cx="4068" cy="791"/>
                </a:xfrm>
              </p:grpSpPr>
              <p:sp>
                <p:nvSpPr>
                  <p:cNvPr id="39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3452" y="14129"/>
                    <a:ext cx="4068" cy="791"/>
                  </a:xfrm>
                  <a:custGeom>
                    <a:avLst/>
                    <a:gdLst>
                      <a:gd name="T0" fmla="*/ 0 w 4068"/>
                      <a:gd name="T1" fmla="*/ 0 h 791"/>
                      <a:gd name="T2" fmla="*/ 3277 w 4068"/>
                      <a:gd name="T3" fmla="*/ 791 h 791"/>
                      <a:gd name="T4" fmla="*/ 4068 w 4068"/>
                      <a:gd name="T5" fmla="*/ 791 h 791"/>
                      <a:gd name="T6" fmla="*/ 791 w 4068"/>
                      <a:gd name="T7" fmla="*/ 0 h 791"/>
                      <a:gd name="T8" fmla="*/ 0 w 4068"/>
                      <a:gd name="T9" fmla="*/ 0 h 7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68" h="791">
                        <a:moveTo>
                          <a:pt x="0" y="0"/>
                        </a:moveTo>
                        <a:lnTo>
                          <a:pt x="3277" y="791"/>
                        </a:lnTo>
                        <a:lnTo>
                          <a:pt x="4068" y="791"/>
                        </a:lnTo>
                        <a:lnTo>
                          <a:pt x="79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" name="AutoShape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7" y="14242"/>
                    <a:ext cx="2938" cy="565"/>
                  </a:xfrm>
                  <a:prstGeom prst="leftRightArrow">
                    <a:avLst>
                      <a:gd name="adj1" fmla="val 66370"/>
                      <a:gd name="adj2" fmla="val 50796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41" name="Rectangle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14379"/>
                    <a:ext cx="2820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700" b="1"/>
                      <a:t>richtiges Mengenverhältnis</a:t>
                    </a:r>
                  </a:p>
                </p:txBody>
              </p:sp>
            </p:grpSp>
            <p:sp>
              <p:nvSpPr>
                <p:cNvPr id="38" name="Freeform 12"/>
                <p:cNvSpPr>
                  <a:spLocks noChangeAspect="1"/>
                </p:cNvSpPr>
                <p:nvPr/>
              </p:nvSpPr>
              <p:spPr bwMode="auto">
                <a:xfrm>
                  <a:off x="1688" y="960"/>
                  <a:ext cx="2344" cy="1683"/>
                </a:xfrm>
                <a:custGeom>
                  <a:avLst/>
                  <a:gdLst>
                    <a:gd name="T0" fmla="*/ 0 w 3616"/>
                    <a:gd name="T1" fmla="*/ 947 h 2599"/>
                    <a:gd name="T2" fmla="*/ 333 w 3616"/>
                    <a:gd name="T3" fmla="*/ 1090 h 2599"/>
                    <a:gd name="T4" fmla="*/ 760 w 3616"/>
                    <a:gd name="T5" fmla="*/ 569 h 2599"/>
                    <a:gd name="T6" fmla="*/ 1187 w 3616"/>
                    <a:gd name="T7" fmla="*/ 1090 h 2599"/>
                    <a:gd name="T8" fmla="*/ 1519 w 3616"/>
                    <a:gd name="T9" fmla="*/ 947 h 2599"/>
                    <a:gd name="T10" fmla="*/ 760 w 3616"/>
                    <a:gd name="T11" fmla="*/ 0 h 2599"/>
                    <a:gd name="T12" fmla="*/ 0 w 3616"/>
                    <a:gd name="T13" fmla="*/ 947 h 25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16" h="2599">
                      <a:moveTo>
                        <a:pt x="0" y="2260"/>
                      </a:moveTo>
                      <a:lnTo>
                        <a:pt x="791" y="2599"/>
                      </a:lnTo>
                      <a:lnTo>
                        <a:pt x="1808" y="1356"/>
                      </a:lnTo>
                      <a:lnTo>
                        <a:pt x="2825" y="2599"/>
                      </a:lnTo>
                      <a:lnTo>
                        <a:pt x="3616" y="2260"/>
                      </a:lnTo>
                      <a:lnTo>
                        <a:pt x="1808" y="0"/>
                      </a:lnTo>
                      <a:lnTo>
                        <a:pt x="0" y="226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734" y="3717"/>
                <a:ext cx="1344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Brennbarer Stoff</a:t>
                </a: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4146" y="3718"/>
                <a:ext cx="86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Sauerstoff</a:t>
                </a:r>
              </a:p>
            </p:txBody>
          </p:sp>
          <p:sp>
            <p:nvSpPr>
              <p:cNvPr id="31" name="Rectangle 15"/>
              <p:cNvSpPr>
                <a:spLocks noChangeArrowheads="1"/>
              </p:cNvSpPr>
              <p:nvPr/>
            </p:nvSpPr>
            <p:spPr bwMode="auto">
              <a:xfrm>
                <a:off x="2274" y="1605"/>
                <a:ext cx="115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Zündenergie</a:t>
                </a:r>
              </a:p>
            </p:txBody>
          </p:sp>
          <p:pic>
            <p:nvPicPr>
              <p:cNvPr id="32" name="Picture 16" descr="JF-DOC-M01-01-131097-G1-c1 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" y="2709"/>
                <a:ext cx="864" cy="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7" descr="JF-DOC-M01-01-131097-G1-c6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" y="1029"/>
                <a:ext cx="229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8" descr="JF-DOC-M01-01-131097-G1-c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2" y="3189"/>
                <a:ext cx="76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4822601" y="3003550"/>
            <a:ext cx="2667000" cy="2209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de-DE" altLang="de-DE" sz="1800"/>
          </a:p>
        </p:txBody>
      </p:sp>
      <p:grpSp>
        <p:nvGrpSpPr>
          <p:cNvPr id="43" name="Group 82"/>
          <p:cNvGrpSpPr>
            <a:grpSpLocks/>
          </p:cNvGrpSpPr>
          <p:nvPr/>
        </p:nvGrpSpPr>
        <p:grpSpPr bwMode="auto">
          <a:xfrm>
            <a:off x="2155601" y="1250950"/>
            <a:ext cx="8001000" cy="5105400"/>
            <a:chOff x="6048" y="0"/>
            <a:chExt cx="5040" cy="3216"/>
          </a:xfrm>
        </p:grpSpPr>
        <p:sp>
          <p:nvSpPr>
            <p:cNvPr id="44" name="Rectangle 60"/>
            <p:cNvSpPr>
              <a:spLocks noChangeArrowheads="1"/>
            </p:cNvSpPr>
            <p:nvPr/>
          </p:nvSpPr>
          <p:spPr bwMode="auto">
            <a:xfrm>
              <a:off x="6048" y="0"/>
              <a:ext cx="504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grpSp>
          <p:nvGrpSpPr>
            <p:cNvPr id="45" name="Group 81"/>
            <p:cNvGrpSpPr>
              <a:grpSpLocks/>
            </p:cNvGrpSpPr>
            <p:nvPr/>
          </p:nvGrpSpPr>
          <p:grpSpPr bwMode="auto">
            <a:xfrm>
              <a:off x="6104" y="96"/>
              <a:ext cx="4824" cy="3002"/>
              <a:chOff x="6104" y="96"/>
              <a:chExt cx="4824" cy="3002"/>
            </a:xfrm>
          </p:grpSpPr>
          <p:grpSp>
            <p:nvGrpSpPr>
              <p:cNvPr id="46" name="Group 77"/>
              <p:cNvGrpSpPr>
                <a:grpSpLocks/>
              </p:cNvGrpSpPr>
              <p:nvPr/>
            </p:nvGrpSpPr>
            <p:grpSpPr bwMode="auto">
              <a:xfrm>
                <a:off x="6104" y="96"/>
                <a:ext cx="4824" cy="3002"/>
                <a:chOff x="6008" y="648"/>
                <a:chExt cx="4824" cy="3002"/>
              </a:xfrm>
            </p:grpSpPr>
            <p:sp>
              <p:nvSpPr>
                <p:cNvPr id="51" name="Freeform 64"/>
                <p:cNvSpPr>
                  <a:spLocks noChangeAspect="1"/>
                </p:cNvSpPr>
                <p:nvPr/>
              </p:nvSpPr>
              <p:spPr bwMode="auto">
                <a:xfrm>
                  <a:off x="7604" y="2109"/>
                  <a:ext cx="3228" cy="1541"/>
                </a:xfrm>
                <a:custGeom>
                  <a:avLst/>
                  <a:gdLst>
                    <a:gd name="T0" fmla="*/ 0 w 4972"/>
                    <a:gd name="T1" fmla="*/ 667 h 2373"/>
                    <a:gd name="T2" fmla="*/ 1382 w 4972"/>
                    <a:gd name="T3" fmla="*/ 1001 h 2373"/>
                    <a:gd name="T4" fmla="*/ 2096 w 4972"/>
                    <a:gd name="T5" fmla="*/ 1001 h 2373"/>
                    <a:gd name="T6" fmla="*/ 1286 w 4972"/>
                    <a:gd name="T7" fmla="*/ 0 h 2373"/>
                    <a:gd name="T8" fmla="*/ 952 w 4972"/>
                    <a:gd name="T9" fmla="*/ 143 h 2373"/>
                    <a:gd name="T10" fmla="*/ 1382 w 4972"/>
                    <a:gd name="T11" fmla="*/ 667 h 2373"/>
                    <a:gd name="T12" fmla="*/ 0 w 4972"/>
                    <a:gd name="T13" fmla="*/ 667 h 23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72" h="2373">
                      <a:moveTo>
                        <a:pt x="0" y="1582"/>
                      </a:moveTo>
                      <a:lnTo>
                        <a:pt x="3277" y="2373"/>
                      </a:lnTo>
                      <a:lnTo>
                        <a:pt x="4972" y="2373"/>
                      </a:lnTo>
                      <a:lnTo>
                        <a:pt x="3051" y="0"/>
                      </a:lnTo>
                      <a:lnTo>
                        <a:pt x="2260" y="339"/>
                      </a:lnTo>
                      <a:lnTo>
                        <a:pt x="3277" y="1582"/>
                      </a:lnTo>
                      <a:lnTo>
                        <a:pt x="0" y="158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EAEA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2" name="Freeform 65"/>
                <p:cNvSpPr>
                  <a:spLocks noChangeAspect="1"/>
                </p:cNvSpPr>
                <p:nvPr/>
              </p:nvSpPr>
              <p:spPr bwMode="auto">
                <a:xfrm>
                  <a:off x="6008" y="2109"/>
                  <a:ext cx="3228" cy="1541"/>
                </a:xfrm>
                <a:custGeom>
                  <a:avLst/>
                  <a:gdLst>
                    <a:gd name="T0" fmla="*/ 810 w 4972"/>
                    <a:gd name="T1" fmla="*/ 0 h 2373"/>
                    <a:gd name="T2" fmla="*/ 0 w 4972"/>
                    <a:gd name="T3" fmla="*/ 1001 h 2373"/>
                    <a:gd name="T4" fmla="*/ 2096 w 4972"/>
                    <a:gd name="T5" fmla="*/ 1001 h 2373"/>
                    <a:gd name="T6" fmla="*/ 714 w 4972"/>
                    <a:gd name="T7" fmla="*/ 667 h 2373"/>
                    <a:gd name="T8" fmla="*/ 1143 w 4972"/>
                    <a:gd name="T9" fmla="*/ 143 h 2373"/>
                    <a:gd name="T10" fmla="*/ 810 w 4972"/>
                    <a:gd name="T11" fmla="*/ 0 h 23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72" h="2373">
                      <a:moveTo>
                        <a:pt x="1921" y="0"/>
                      </a:moveTo>
                      <a:lnTo>
                        <a:pt x="0" y="2373"/>
                      </a:lnTo>
                      <a:lnTo>
                        <a:pt x="4972" y="2373"/>
                      </a:lnTo>
                      <a:lnTo>
                        <a:pt x="1695" y="1582"/>
                      </a:lnTo>
                      <a:lnTo>
                        <a:pt x="2712" y="339"/>
                      </a:lnTo>
                      <a:lnTo>
                        <a:pt x="1921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EAEA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3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7106" y="3137"/>
                  <a:ext cx="2646" cy="513"/>
                  <a:chOff x="3452" y="14129"/>
                  <a:chExt cx="4068" cy="791"/>
                </a:xfrm>
              </p:grpSpPr>
              <p:sp>
                <p:nvSpPr>
                  <p:cNvPr id="55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3452" y="14129"/>
                    <a:ext cx="4068" cy="791"/>
                  </a:xfrm>
                  <a:custGeom>
                    <a:avLst/>
                    <a:gdLst>
                      <a:gd name="T0" fmla="*/ 0 w 4068"/>
                      <a:gd name="T1" fmla="*/ 0 h 791"/>
                      <a:gd name="T2" fmla="*/ 3277 w 4068"/>
                      <a:gd name="T3" fmla="*/ 791 h 791"/>
                      <a:gd name="T4" fmla="*/ 4068 w 4068"/>
                      <a:gd name="T5" fmla="*/ 791 h 791"/>
                      <a:gd name="T6" fmla="*/ 791 w 4068"/>
                      <a:gd name="T7" fmla="*/ 0 h 791"/>
                      <a:gd name="T8" fmla="*/ 0 w 4068"/>
                      <a:gd name="T9" fmla="*/ 0 h 7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68" h="791">
                        <a:moveTo>
                          <a:pt x="0" y="0"/>
                        </a:moveTo>
                        <a:lnTo>
                          <a:pt x="3277" y="791"/>
                        </a:lnTo>
                        <a:lnTo>
                          <a:pt x="4068" y="791"/>
                        </a:lnTo>
                        <a:lnTo>
                          <a:pt x="79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" name="AutoShap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7" y="14242"/>
                    <a:ext cx="2938" cy="565"/>
                  </a:xfrm>
                  <a:prstGeom prst="leftRightArrow">
                    <a:avLst>
                      <a:gd name="adj1" fmla="val 66370"/>
                      <a:gd name="adj2" fmla="val 50796"/>
                    </a:avLst>
                  </a:prstGeom>
                  <a:solidFill>
                    <a:srgbClr val="EAEAEA"/>
                  </a:solidFill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57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14379"/>
                    <a:ext cx="2820" cy="339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700" b="1"/>
                      <a:t>richtiges Mengenverhältnis</a:t>
                    </a:r>
                  </a:p>
                </p:txBody>
              </p:sp>
            </p:grpSp>
            <p:sp>
              <p:nvSpPr>
                <p:cNvPr id="54" name="Freeform 70"/>
                <p:cNvSpPr>
                  <a:spLocks noChangeAspect="1"/>
                </p:cNvSpPr>
                <p:nvPr/>
              </p:nvSpPr>
              <p:spPr bwMode="auto">
                <a:xfrm>
                  <a:off x="7246" y="648"/>
                  <a:ext cx="2344" cy="1683"/>
                </a:xfrm>
                <a:custGeom>
                  <a:avLst/>
                  <a:gdLst>
                    <a:gd name="T0" fmla="*/ 0 w 3616"/>
                    <a:gd name="T1" fmla="*/ 947 h 2599"/>
                    <a:gd name="T2" fmla="*/ 333 w 3616"/>
                    <a:gd name="T3" fmla="*/ 1090 h 2599"/>
                    <a:gd name="T4" fmla="*/ 760 w 3616"/>
                    <a:gd name="T5" fmla="*/ 569 h 2599"/>
                    <a:gd name="T6" fmla="*/ 1187 w 3616"/>
                    <a:gd name="T7" fmla="*/ 1090 h 2599"/>
                    <a:gd name="T8" fmla="*/ 1519 w 3616"/>
                    <a:gd name="T9" fmla="*/ 947 h 2599"/>
                    <a:gd name="T10" fmla="*/ 760 w 3616"/>
                    <a:gd name="T11" fmla="*/ 0 h 2599"/>
                    <a:gd name="T12" fmla="*/ 0 w 3616"/>
                    <a:gd name="T13" fmla="*/ 947 h 25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16" h="2599">
                      <a:moveTo>
                        <a:pt x="0" y="2260"/>
                      </a:moveTo>
                      <a:lnTo>
                        <a:pt x="791" y="2599"/>
                      </a:lnTo>
                      <a:lnTo>
                        <a:pt x="1808" y="1356"/>
                      </a:lnTo>
                      <a:lnTo>
                        <a:pt x="2825" y="2599"/>
                      </a:lnTo>
                      <a:lnTo>
                        <a:pt x="3616" y="2260"/>
                      </a:lnTo>
                      <a:lnTo>
                        <a:pt x="1808" y="0"/>
                      </a:lnTo>
                      <a:lnTo>
                        <a:pt x="0" y="226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" name="Rectangle 71"/>
              <p:cNvSpPr>
                <a:spLocks noChangeArrowheads="1"/>
              </p:cNvSpPr>
              <p:nvPr/>
            </p:nvSpPr>
            <p:spPr bwMode="auto">
              <a:xfrm>
                <a:off x="6388" y="2853"/>
                <a:ext cx="1344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Brennbarer Stoff</a:t>
                </a:r>
              </a:p>
            </p:txBody>
          </p:sp>
          <p:sp>
            <p:nvSpPr>
              <p:cNvPr id="48" name="Rectangle 72"/>
              <p:cNvSpPr>
                <a:spLocks noChangeArrowheads="1"/>
              </p:cNvSpPr>
              <p:nvPr/>
            </p:nvSpPr>
            <p:spPr bwMode="auto">
              <a:xfrm>
                <a:off x="9800" y="2854"/>
                <a:ext cx="86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Sauerstoff</a:t>
                </a:r>
              </a:p>
            </p:txBody>
          </p:sp>
          <p:sp>
            <p:nvSpPr>
              <p:cNvPr id="49" name="Rectangle 73"/>
              <p:cNvSpPr>
                <a:spLocks noChangeArrowheads="1"/>
              </p:cNvSpPr>
              <p:nvPr/>
            </p:nvSpPr>
            <p:spPr bwMode="auto">
              <a:xfrm>
                <a:off x="7928" y="741"/>
                <a:ext cx="115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Zündenergie</a:t>
                </a:r>
              </a:p>
            </p:txBody>
          </p:sp>
          <p:pic>
            <p:nvPicPr>
              <p:cNvPr id="50" name="Picture 75" descr="JF-DOC-M01-01-131097-G1-c6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8" y="165"/>
                <a:ext cx="229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77621" y="6516710"/>
            <a:ext cx="2229241" cy="341290"/>
          </a:xfrm>
        </p:spPr>
        <p:txBody>
          <a:bodyPr/>
          <a:lstStyle/>
          <a:p>
            <a:pPr algn="l"/>
            <a:r>
              <a:rPr lang="de-DE" sz="1600" dirty="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Zündtemperatur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73"/>
          <p:cNvGrpSpPr>
            <a:grpSpLocks/>
          </p:cNvGrpSpPr>
          <p:nvPr/>
        </p:nvGrpSpPr>
        <p:grpSpPr bwMode="auto">
          <a:xfrm>
            <a:off x="9499242" y="1639910"/>
            <a:ext cx="762000" cy="1600200"/>
            <a:chOff x="4320" y="1152"/>
            <a:chExt cx="480" cy="1008"/>
          </a:xfrm>
        </p:grpSpPr>
        <p:sp>
          <p:nvSpPr>
            <p:cNvPr id="6" name="Rectangle 163"/>
            <p:cNvSpPr>
              <a:spLocks noChangeArrowheads="1"/>
            </p:cNvSpPr>
            <p:nvPr/>
          </p:nvSpPr>
          <p:spPr bwMode="auto">
            <a:xfrm>
              <a:off x="4416" y="1824"/>
              <a:ext cx="288" cy="48"/>
            </a:xfrm>
            <a:prstGeom prst="rect">
              <a:avLst/>
            </a:prstGeom>
            <a:solidFill>
              <a:srgbClr val="3399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7" name="AutoShape 164"/>
            <p:cNvSpPr>
              <a:spLocks noChangeArrowheads="1"/>
            </p:cNvSpPr>
            <p:nvPr/>
          </p:nvSpPr>
          <p:spPr bwMode="auto">
            <a:xfrm>
              <a:off x="4320" y="1920"/>
              <a:ext cx="480" cy="240"/>
            </a:xfrm>
            <a:prstGeom prst="downArrow">
              <a:avLst>
                <a:gd name="adj1" fmla="val 60000"/>
                <a:gd name="adj2" fmla="val 77500"/>
              </a:avLst>
            </a:prstGeom>
            <a:solidFill>
              <a:srgbClr val="3399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8" name="Rectangle 165"/>
            <p:cNvSpPr>
              <a:spLocks noChangeArrowheads="1"/>
            </p:cNvSpPr>
            <p:nvPr/>
          </p:nvSpPr>
          <p:spPr bwMode="auto">
            <a:xfrm>
              <a:off x="4416" y="1728"/>
              <a:ext cx="288" cy="48"/>
            </a:xfrm>
            <a:prstGeom prst="rect">
              <a:avLst/>
            </a:prstGeom>
            <a:solidFill>
              <a:srgbClr val="3399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9" name="Rectangle 166"/>
            <p:cNvSpPr>
              <a:spLocks noChangeArrowheads="1"/>
            </p:cNvSpPr>
            <p:nvPr/>
          </p:nvSpPr>
          <p:spPr bwMode="auto">
            <a:xfrm>
              <a:off x="4416" y="1632"/>
              <a:ext cx="288" cy="48"/>
            </a:xfrm>
            <a:prstGeom prst="rect">
              <a:avLst/>
            </a:prstGeom>
            <a:solidFill>
              <a:srgbClr val="3399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" name="Rectangle 167"/>
            <p:cNvSpPr>
              <a:spLocks noChangeArrowheads="1"/>
            </p:cNvSpPr>
            <p:nvPr/>
          </p:nvSpPr>
          <p:spPr bwMode="auto">
            <a:xfrm>
              <a:off x="4416" y="1536"/>
              <a:ext cx="288" cy="48"/>
            </a:xfrm>
            <a:prstGeom prst="rect">
              <a:avLst/>
            </a:prstGeom>
            <a:solidFill>
              <a:srgbClr val="3399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1" name="Rectangle 168"/>
            <p:cNvSpPr>
              <a:spLocks noChangeArrowheads="1"/>
            </p:cNvSpPr>
            <p:nvPr/>
          </p:nvSpPr>
          <p:spPr bwMode="auto">
            <a:xfrm>
              <a:off x="4416" y="1440"/>
              <a:ext cx="288" cy="48"/>
            </a:xfrm>
            <a:prstGeom prst="rect">
              <a:avLst/>
            </a:prstGeom>
            <a:solidFill>
              <a:srgbClr val="3399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2" name="Rectangle 169"/>
            <p:cNvSpPr>
              <a:spLocks noChangeArrowheads="1"/>
            </p:cNvSpPr>
            <p:nvPr/>
          </p:nvSpPr>
          <p:spPr bwMode="auto">
            <a:xfrm>
              <a:off x="4416" y="1344"/>
              <a:ext cx="288" cy="48"/>
            </a:xfrm>
            <a:prstGeom prst="rect">
              <a:avLst/>
            </a:prstGeom>
            <a:solidFill>
              <a:srgbClr val="3399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3" name="Rectangle 170"/>
            <p:cNvSpPr>
              <a:spLocks noChangeArrowheads="1"/>
            </p:cNvSpPr>
            <p:nvPr/>
          </p:nvSpPr>
          <p:spPr bwMode="auto">
            <a:xfrm>
              <a:off x="4416" y="1248"/>
              <a:ext cx="288" cy="48"/>
            </a:xfrm>
            <a:prstGeom prst="rect">
              <a:avLst/>
            </a:prstGeom>
            <a:solidFill>
              <a:srgbClr val="3399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4" name="Rectangle 171"/>
            <p:cNvSpPr>
              <a:spLocks noChangeArrowheads="1"/>
            </p:cNvSpPr>
            <p:nvPr/>
          </p:nvSpPr>
          <p:spPr bwMode="auto">
            <a:xfrm>
              <a:off x="4416" y="1152"/>
              <a:ext cx="288" cy="48"/>
            </a:xfrm>
            <a:prstGeom prst="rect">
              <a:avLst/>
            </a:prstGeom>
            <a:solidFill>
              <a:srgbClr val="3399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15" name="Group 174"/>
          <p:cNvGrpSpPr>
            <a:grpSpLocks/>
          </p:cNvGrpSpPr>
          <p:nvPr/>
        </p:nvGrpSpPr>
        <p:grpSpPr bwMode="auto">
          <a:xfrm>
            <a:off x="5765442" y="3697310"/>
            <a:ext cx="2209800" cy="1295400"/>
            <a:chOff x="2640" y="2256"/>
            <a:chExt cx="1392" cy="816"/>
          </a:xfrm>
        </p:grpSpPr>
        <p:sp>
          <p:nvSpPr>
            <p:cNvPr id="16" name="AutoShape 66"/>
            <p:cNvSpPr>
              <a:spLocks/>
            </p:cNvSpPr>
            <p:nvPr/>
          </p:nvSpPr>
          <p:spPr bwMode="auto">
            <a:xfrm>
              <a:off x="2640" y="2256"/>
              <a:ext cx="48" cy="816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7" name="Rectangle 69"/>
            <p:cNvSpPr>
              <a:spLocks noChangeArrowheads="1"/>
            </p:cNvSpPr>
            <p:nvPr/>
          </p:nvSpPr>
          <p:spPr bwMode="auto">
            <a:xfrm>
              <a:off x="2736" y="2448"/>
              <a:ext cx="129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/>
                <a:t>Nur bei brennbaren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/>
                <a:t>Flüssigkeiten</a:t>
              </a:r>
            </a:p>
          </p:txBody>
        </p:sp>
      </p:grpSp>
      <p:sp>
        <p:nvSpPr>
          <p:cNvPr id="18" name="AutoShape 77"/>
          <p:cNvSpPr>
            <a:spLocks noChangeArrowheads="1"/>
          </p:cNvSpPr>
          <p:nvPr/>
        </p:nvSpPr>
        <p:spPr bwMode="auto">
          <a:xfrm>
            <a:off x="8280042" y="2135210"/>
            <a:ext cx="685800" cy="2286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de-DE" altLang="de-DE" sz="1800"/>
          </a:p>
        </p:txBody>
      </p:sp>
      <p:sp>
        <p:nvSpPr>
          <p:cNvPr id="19" name="Rectangle 78"/>
          <p:cNvSpPr>
            <a:spLocks noChangeArrowheads="1"/>
          </p:cNvSpPr>
          <p:nvPr/>
        </p:nvSpPr>
        <p:spPr bwMode="auto">
          <a:xfrm>
            <a:off x="9118242" y="1792310"/>
            <a:ext cx="152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b="1">
                <a:solidFill>
                  <a:srgbClr val="0000CC"/>
                </a:solidFill>
              </a:rPr>
              <a:t>Entscheidend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b="1">
                <a:solidFill>
                  <a:srgbClr val="0000CC"/>
                </a:solidFill>
              </a:rPr>
              <a:t>für den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b="1">
                <a:solidFill>
                  <a:srgbClr val="0000CC"/>
                </a:solidFill>
              </a:rPr>
              <a:t>Löscherfolg</a:t>
            </a:r>
          </a:p>
        </p:txBody>
      </p:sp>
      <p:grpSp>
        <p:nvGrpSpPr>
          <p:cNvPr id="20" name="Group 150"/>
          <p:cNvGrpSpPr>
            <a:grpSpLocks/>
          </p:cNvGrpSpPr>
          <p:nvPr/>
        </p:nvGrpSpPr>
        <p:grpSpPr bwMode="auto">
          <a:xfrm>
            <a:off x="2641242" y="1455760"/>
            <a:ext cx="685800" cy="4551363"/>
            <a:chOff x="1152" y="796"/>
            <a:chExt cx="432" cy="2867"/>
          </a:xfrm>
        </p:grpSpPr>
        <p:grpSp>
          <p:nvGrpSpPr>
            <p:cNvPr id="21" name="Group 137"/>
            <p:cNvGrpSpPr>
              <a:grpSpLocks/>
            </p:cNvGrpSpPr>
            <p:nvPr/>
          </p:nvGrpSpPr>
          <p:grpSpPr bwMode="auto">
            <a:xfrm>
              <a:off x="1248" y="1056"/>
              <a:ext cx="240" cy="2112"/>
              <a:chOff x="1248" y="1056"/>
              <a:chExt cx="240" cy="2112"/>
            </a:xfrm>
          </p:grpSpPr>
          <p:sp>
            <p:nvSpPr>
              <p:cNvPr id="46" name="Line 124"/>
              <p:cNvSpPr>
                <a:spLocks noChangeShapeType="1"/>
              </p:cNvSpPr>
              <p:nvPr/>
            </p:nvSpPr>
            <p:spPr bwMode="auto">
              <a:xfrm>
                <a:off x="1248" y="316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Line 125"/>
              <p:cNvSpPr>
                <a:spLocks noChangeShapeType="1"/>
              </p:cNvSpPr>
              <p:nvPr/>
            </p:nvSpPr>
            <p:spPr bwMode="auto">
              <a:xfrm>
                <a:off x="1248" y="2976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Line 126"/>
              <p:cNvSpPr>
                <a:spLocks noChangeShapeType="1"/>
              </p:cNvSpPr>
              <p:nvPr/>
            </p:nvSpPr>
            <p:spPr bwMode="auto">
              <a:xfrm>
                <a:off x="1248" y="2784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Line 127"/>
              <p:cNvSpPr>
                <a:spLocks noChangeShapeType="1"/>
              </p:cNvSpPr>
              <p:nvPr/>
            </p:nvSpPr>
            <p:spPr bwMode="auto">
              <a:xfrm>
                <a:off x="1248" y="2592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Line 128"/>
              <p:cNvSpPr>
                <a:spLocks noChangeShapeType="1"/>
              </p:cNvSpPr>
              <p:nvPr/>
            </p:nvSpPr>
            <p:spPr bwMode="auto">
              <a:xfrm>
                <a:off x="1248" y="2400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Line 129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" name="Line 130"/>
              <p:cNvSpPr>
                <a:spLocks noChangeShapeType="1"/>
              </p:cNvSpPr>
              <p:nvPr/>
            </p:nvSpPr>
            <p:spPr bwMode="auto">
              <a:xfrm>
                <a:off x="1248" y="2016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Line 131"/>
              <p:cNvSpPr>
                <a:spLocks noChangeShapeType="1"/>
              </p:cNvSpPr>
              <p:nvPr/>
            </p:nvSpPr>
            <p:spPr bwMode="auto">
              <a:xfrm>
                <a:off x="1248" y="1824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Line 132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Line 133"/>
              <p:cNvSpPr>
                <a:spLocks noChangeShapeType="1"/>
              </p:cNvSpPr>
              <p:nvPr/>
            </p:nvSpPr>
            <p:spPr bwMode="auto">
              <a:xfrm>
                <a:off x="1248" y="1440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Line 134"/>
              <p:cNvSpPr>
                <a:spLocks noChangeShapeType="1"/>
              </p:cNvSpPr>
              <p:nvPr/>
            </p:nvSpPr>
            <p:spPr bwMode="auto">
              <a:xfrm>
                <a:off x="1248" y="124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Line 135"/>
              <p:cNvSpPr>
                <a:spLocks noChangeShapeType="1"/>
              </p:cNvSpPr>
              <p:nvPr/>
            </p:nvSpPr>
            <p:spPr bwMode="auto">
              <a:xfrm>
                <a:off x="1248" y="1056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" name="Group 149"/>
            <p:cNvGrpSpPr>
              <a:grpSpLocks/>
            </p:cNvGrpSpPr>
            <p:nvPr/>
          </p:nvGrpSpPr>
          <p:grpSpPr bwMode="auto">
            <a:xfrm>
              <a:off x="1270" y="960"/>
              <a:ext cx="195" cy="2112"/>
              <a:chOff x="1248" y="960"/>
              <a:chExt cx="195" cy="2112"/>
            </a:xfrm>
          </p:grpSpPr>
          <p:sp>
            <p:nvSpPr>
              <p:cNvPr id="34" name="Line 13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1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Line 138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1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Line 139"/>
              <p:cNvSpPr>
                <a:spLocks noChangeShapeType="1"/>
              </p:cNvSpPr>
              <p:nvPr/>
            </p:nvSpPr>
            <p:spPr bwMode="auto">
              <a:xfrm>
                <a:off x="1248" y="2688"/>
                <a:ext cx="1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Line 140"/>
              <p:cNvSpPr>
                <a:spLocks noChangeShapeType="1"/>
              </p:cNvSpPr>
              <p:nvPr/>
            </p:nvSpPr>
            <p:spPr bwMode="auto">
              <a:xfrm>
                <a:off x="1248" y="2496"/>
                <a:ext cx="1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Line 141"/>
              <p:cNvSpPr>
                <a:spLocks noChangeShapeType="1"/>
              </p:cNvSpPr>
              <p:nvPr/>
            </p:nvSpPr>
            <p:spPr bwMode="auto">
              <a:xfrm>
                <a:off x="1248" y="2304"/>
                <a:ext cx="1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Line 142"/>
              <p:cNvSpPr>
                <a:spLocks noChangeShapeType="1"/>
              </p:cNvSpPr>
              <p:nvPr/>
            </p:nvSpPr>
            <p:spPr bwMode="auto">
              <a:xfrm>
                <a:off x="1248" y="2112"/>
                <a:ext cx="1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Line 143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1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Line 144"/>
              <p:cNvSpPr>
                <a:spLocks noChangeShapeType="1"/>
              </p:cNvSpPr>
              <p:nvPr/>
            </p:nvSpPr>
            <p:spPr bwMode="auto">
              <a:xfrm>
                <a:off x="1248" y="1728"/>
                <a:ext cx="1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Line 145"/>
              <p:cNvSpPr>
                <a:spLocks noChangeShapeType="1"/>
              </p:cNvSpPr>
              <p:nvPr/>
            </p:nvSpPr>
            <p:spPr bwMode="auto">
              <a:xfrm>
                <a:off x="1248" y="1536"/>
                <a:ext cx="1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Line 146"/>
              <p:cNvSpPr>
                <a:spLocks noChangeShapeType="1"/>
              </p:cNvSpPr>
              <p:nvPr/>
            </p:nvSpPr>
            <p:spPr bwMode="auto">
              <a:xfrm>
                <a:off x="1248" y="1344"/>
                <a:ext cx="1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Line 147"/>
              <p:cNvSpPr>
                <a:spLocks noChangeShapeType="1"/>
              </p:cNvSpPr>
              <p:nvPr/>
            </p:nvSpPr>
            <p:spPr bwMode="auto">
              <a:xfrm>
                <a:off x="1248" y="1152"/>
                <a:ext cx="1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Line 148"/>
              <p:cNvSpPr>
                <a:spLocks noChangeShapeType="1"/>
              </p:cNvSpPr>
              <p:nvPr/>
            </p:nvSpPr>
            <p:spPr bwMode="auto">
              <a:xfrm>
                <a:off x="1248" y="960"/>
                <a:ext cx="1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" name="Group 123"/>
            <p:cNvGrpSpPr>
              <a:grpSpLocks/>
            </p:cNvGrpSpPr>
            <p:nvPr/>
          </p:nvGrpSpPr>
          <p:grpSpPr bwMode="auto">
            <a:xfrm>
              <a:off x="1152" y="796"/>
              <a:ext cx="432" cy="2867"/>
              <a:chOff x="1152" y="796"/>
              <a:chExt cx="432" cy="2867"/>
            </a:xfrm>
          </p:grpSpPr>
          <p:sp>
            <p:nvSpPr>
              <p:cNvPr id="24" name="Oval 81"/>
              <p:cNvSpPr>
                <a:spLocks noChangeArrowheads="1"/>
              </p:cNvSpPr>
              <p:nvPr/>
            </p:nvSpPr>
            <p:spPr bwMode="auto">
              <a:xfrm>
                <a:off x="1152" y="3231"/>
                <a:ext cx="432" cy="43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3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25" name="Oval 80"/>
              <p:cNvSpPr>
                <a:spLocks noChangeArrowheads="1"/>
              </p:cNvSpPr>
              <p:nvPr/>
            </p:nvSpPr>
            <p:spPr bwMode="auto">
              <a:xfrm>
                <a:off x="1176" y="3254"/>
                <a:ext cx="384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3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26" name="Freeform 97"/>
              <p:cNvSpPr>
                <a:spLocks/>
              </p:cNvSpPr>
              <p:nvPr/>
            </p:nvSpPr>
            <p:spPr bwMode="auto">
              <a:xfrm>
                <a:off x="1296" y="796"/>
                <a:ext cx="144" cy="2455"/>
              </a:xfrm>
              <a:custGeom>
                <a:avLst/>
                <a:gdLst>
                  <a:gd name="T0" fmla="*/ 0 w 96"/>
                  <a:gd name="T1" fmla="*/ 2461 h 2449"/>
                  <a:gd name="T2" fmla="*/ 0 w 96"/>
                  <a:gd name="T3" fmla="*/ 145 h 2449"/>
                  <a:gd name="T4" fmla="*/ 216 w 96"/>
                  <a:gd name="T5" fmla="*/ 145 h 2449"/>
                  <a:gd name="T6" fmla="*/ 216 w 96"/>
                  <a:gd name="T7" fmla="*/ 2461 h 24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2449">
                    <a:moveTo>
                      <a:pt x="0" y="2449"/>
                    </a:moveTo>
                    <a:cubicBezTo>
                      <a:pt x="0" y="2449"/>
                      <a:pt x="0" y="1297"/>
                      <a:pt x="0" y="145"/>
                    </a:cubicBezTo>
                    <a:cubicBezTo>
                      <a:pt x="0" y="1"/>
                      <a:pt x="95" y="0"/>
                      <a:pt x="96" y="145"/>
                    </a:cubicBezTo>
                    <a:cubicBezTo>
                      <a:pt x="96" y="1297"/>
                      <a:pt x="96" y="2449"/>
                      <a:pt x="96" y="2449"/>
                    </a:cubicBezTo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Freeform 88"/>
              <p:cNvSpPr>
                <a:spLocks/>
              </p:cNvSpPr>
              <p:nvPr/>
            </p:nvSpPr>
            <p:spPr bwMode="auto">
              <a:xfrm>
                <a:off x="1320" y="818"/>
                <a:ext cx="96" cy="2449"/>
              </a:xfrm>
              <a:custGeom>
                <a:avLst/>
                <a:gdLst>
                  <a:gd name="T0" fmla="*/ 0 w 96"/>
                  <a:gd name="T1" fmla="*/ 2449 h 2449"/>
                  <a:gd name="T2" fmla="*/ 0 w 96"/>
                  <a:gd name="T3" fmla="*/ 145 h 2449"/>
                  <a:gd name="T4" fmla="*/ 96 w 96"/>
                  <a:gd name="T5" fmla="*/ 145 h 2449"/>
                  <a:gd name="T6" fmla="*/ 96 w 96"/>
                  <a:gd name="T7" fmla="*/ 2449 h 24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2449">
                    <a:moveTo>
                      <a:pt x="0" y="2449"/>
                    </a:moveTo>
                    <a:cubicBezTo>
                      <a:pt x="0" y="2449"/>
                      <a:pt x="0" y="1297"/>
                      <a:pt x="0" y="145"/>
                    </a:cubicBezTo>
                    <a:cubicBezTo>
                      <a:pt x="0" y="1"/>
                      <a:pt x="95" y="0"/>
                      <a:pt x="96" y="145"/>
                    </a:cubicBezTo>
                    <a:cubicBezTo>
                      <a:pt x="96" y="1297"/>
                      <a:pt x="96" y="2449"/>
                      <a:pt x="96" y="2449"/>
                    </a:cubicBezTo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8" name="Group 89"/>
              <p:cNvGrpSpPr>
                <a:grpSpLocks/>
              </p:cNvGrpSpPr>
              <p:nvPr/>
            </p:nvGrpSpPr>
            <p:grpSpPr bwMode="auto">
              <a:xfrm>
                <a:off x="1320" y="1155"/>
                <a:ext cx="96" cy="1920"/>
                <a:chOff x="1296" y="1152"/>
                <a:chExt cx="96" cy="1920"/>
              </a:xfrm>
            </p:grpSpPr>
            <p:sp>
              <p:nvSpPr>
                <p:cNvPr id="30" name="Rectangle 82"/>
                <p:cNvSpPr>
                  <a:spLocks noChangeArrowheads="1"/>
                </p:cNvSpPr>
                <p:nvPr/>
              </p:nvSpPr>
              <p:spPr bwMode="auto">
                <a:xfrm>
                  <a:off x="1296" y="1968"/>
                  <a:ext cx="96" cy="81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31" name="Rectangle 83"/>
                <p:cNvSpPr>
                  <a:spLocks noChangeArrowheads="1"/>
                </p:cNvSpPr>
                <p:nvPr/>
              </p:nvSpPr>
              <p:spPr bwMode="auto">
                <a:xfrm>
                  <a:off x="1296" y="2880"/>
                  <a:ext cx="96" cy="19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32" name="Rectangle 84"/>
                <p:cNvSpPr>
                  <a:spLocks noChangeArrowheads="1"/>
                </p:cNvSpPr>
                <p:nvPr/>
              </p:nvSpPr>
              <p:spPr bwMode="auto">
                <a:xfrm>
                  <a:off x="1296" y="1152"/>
                  <a:ext cx="96" cy="19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33" name="Rectangle 85"/>
                <p:cNvSpPr>
                  <a:spLocks noChangeArrowheads="1"/>
                </p:cNvSpPr>
                <p:nvPr/>
              </p:nvSpPr>
              <p:spPr bwMode="auto">
                <a:xfrm>
                  <a:off x="1296" y="1488"/>
                  <a:ext cx="96" cy="19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spcAft>
                      <a:spcPct val="40000"/>
                    </a:spcAft>
                    <a:buSzPct val="115000"/>
                    <a:buBlip>
                      <a:blip r:embed="rId3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800"/>
                </a:p>
              </p:txBody>
            </p:sp>
          </p:grpSp>
          <p:sp>
            <p:nvSpPr>
              <p:cNvPr id="29" name="Freeform 96"/>
              <p:cNvSpPr>
                <a:spLocks/>
              </p:cNvSpPr>
              <p:nvPr/>
            </p:nvSpPr>
            <p:spPr bwMode="auto">
              <a:xfrm>
                <a:off x="1320" y="819"/>
                <a:ext cx="96" cy="2437"/>
              </a:xfrm>
              <a:custGeom>
                <a:avLst/>
                <a:gdLst>
                  <a:gd name="T0" fmla="*/ 0 w 96"/>
                  <a:gd name="T1" fmla="*/ 2425 h 2449"/>
                  <a:gd name="T2" fmla="*/ 0 w 96"/>
                  <a:gd name="T3" fmla="*/ 143 h 2449"/>
                  <a:gd name="T4" fmla="*/ 96 w 96"/>
                  <a:gd name="T5" fmla="*/ 143 h 2449"/>
                  <a:gd name="T6" fmla="*/ 96 w 96"/>
                  <a:gd name="T7" fmla="*/ 2425 h 24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2449">
                    <a:moveTo>
                      <a:pt x="0" y="2449"/>
                    </a:moveTo>
                    <a:cubicBezTo>
                      <a:pt x="0" y="2449"/>
                      <a:pt x="0" y="1297"/>
                      <a:pt x="0" y="145"/>
                    </a:cubicBezTo>
                    <a:cubicBezTo>
                      <a:pt x="0" y="1"/>
                      <a:pt x="95" y="0"/>
                      <a:pt x="96" y="145"/>
                    </a:cubicBezTo>
                    <a:cubicBezTo>
                      <a:pt x="96" y="1297"/>
                      <a:pt x="96" y="2449"/>
                      <a:pt x="96" y="244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8" name="Group 175"/>
          <p:cNvGrpSpPr>
            <a:grpSpLocks/>
          </p:cNvGrpSpPr>
          <p:nvPr/>
        </p:nvGrpSpPr>
        <p:grpSpPr bwMode="auto">
          <a:xfrm>
            <a:off x="3250842" y="4687910"/>
            <a:ext cx="2743200" cy="304800"/>
            <a:chOff x="912" y="2880"/>
            <a:chExt cx="1728" cy="192"/>
          </a:xfrm>
        </p:grpSpPr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1344" y="2880"/>
              <a:ext cx="12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/>
                <a:t>Flammpunkt</a:t>
              </a:r>
            </a:p>
          </p:txBody>
        </p:sp>
        <p:sp>
          <p:nvSpPr>
            <p:cNvPr id="60" name="AutoShape 151"/>
            <p:cNvSpPr>
              <a:spLocks noChangeArrowheads="1"/>
            </p:cNvSpPr>
            <p:nvPr/>
          </p:nvSpPr>
          <p:spPr bwMode="auto">
            <a:xfrm rot="16200000" flipH="1">
              <a:off x="1056" y="2784"/>
              <a:ext cx="96" cy="38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61" name="Group 176"/>
          <p:cNvGrpSpPr>
            <a:grpSpLocks/>
          </p:cNvGrpSpPr>
          <p:nvPr/>
        </p:nvGrpSpPr>
        <p:grpSpPr bwMode="auto">
          <a:xfrm>
            <a:off x="3250842" y="4306910"/>
            <a:ext cx="2743200" cy="304800"/>
            <a:chOff x="912" y="2640"/>
            <a:chExt cx="1728" cy="192"/>
          </a:xfrm>
        </p:grpSpPr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1344" y="2640"/>
              <a:ext cx="12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/>
                <a:t>Brennpunkt</a:t>
              </a:r>
            </a:p>
          </p:txBody>
        </p:sp>
        <p:sp>
          <p:nvSpPr>
            <p:cNvPr id="63" name="AutoShape 152"/>
            <p:cNvSpPr>
              <a:spLocks noChangeArrowheads="1"/>
            </p:cNvSpPr>
            <p:nvPr/>
          </p:nvSpPr>
          <p:spPr bwMode="auto">
            <a:xfrm rot="16200000" flipH="1">
              <a:off x="1056" y="2544"/>
              <a:ext cx="96" cy="38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64" name="Group 177"/>
          <p:cNvGrpSpPr>
            <a:grpSpLocks/>
          </p:cNvGrpSpPr>
          <p:nvPr/>
        </p:nvGrpSpPr>
        <p:grpSpPr bwMode="auto">
          <a:xfrm>
            <a:off x="3250842" y="3697310"/>
            <a:ext cx="2743200" cy="304800"/>
            <a:chOff x="912" y="2256"/>
            <a:chExt cx="1728" cy="192"/>
          </a:xfrm>
        </p:grpSpPr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1344" y="2256"/>
              <a:ext cx="12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/>
                <a:t>Siedepunkt</a:t>
              </a:r>
            </a:p>
          </p:txBody>
        </p:sp>
        <p:sp>
          <p:nvSpPr>
            <p:cNvPr id="66" name="AutoShape 153"/>
            <p:cNvSpPr>
              <a:spLocks noChangeArrowheads="1"/>
            </p:cNvSpPr>
            <p:nvPr/>
          </p:nvSpPr>
          <p:spPr bwMode="auto">
            <a:xfrm rot="16200000" flipH="1">
              <a:off x="1056" y="2160"/>
              <a:ext cx="96" cy="38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67" name="Group 178"/>
          <p:cNvGrpSpPr>
            <a:grpSpLocks/>
          </p:cNvGrpSpPr>
          <p:nvPr/>
        </p:nvGrpSpPr>
        <p:grpSpPr bwMode="auto">
          <a:xfrm>
            <a:off x="3250842" y="2935310"/>
            <a:ext cx="4800600" cy="304800"/>
            <a:chOff x="912" y="1776"/>
            <a:chExt cx="3024" cy="192"/>
          </a:xfrm>
        </p:grpSpPr>
        <p:sp>
          <p:nvSpPr>
            <p:cNvPr id="68" name="Rectangle 72"/>
            <p:cNvSpPr>
              <a:spLocks noChangeArrowheads="1"/>
            </p:cNvSpPr>
            <p:nvPr/>
          </p:nvSpPr>
          <p:spPr bwMode="auto">
            <a:xfrm>
              <a:off x="1344" y="1776"/>
              <a:ext cx="25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FFC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/>
                <a:t>Zündpunkt</a:t>
              </a:r>
            </a:p>
          </p:txBody>
        </p:sp>
        <p:sp>
          <p:nvSpPr>
            <p:cNvPr id="69" name="AutoShape 156"/>
            <p:cNvSpPr>
              <a:spLocks noChangeArrowheads="1"/>
            </p:cNvSpPr>
            <p:nvPr/>
          </p:nvSpPr>
          <p:spPr bwMode="auto">
            <a:xfrm rot="16200000" flipH="1">
              <a:off x="1056" y="1680"/>
              <a:ext cx="96" cy="38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70" name="Group 179"/>
          <p:cNvGrpSpPr>
            <a:grpSpLocks/>
          </p:cNvGrpSpPr>
          <p:nvPr/>
        </p:nvGrpSpPr>
        <p:grpSpPr bwMode="auto">
          <a:xfrm>
            <a:off x="3250842" y="2097110"/>
            <a:ext cx="4800600" cy="304800"/>
            <a:chOff x="912" y="1248"/>
            <a:chExt cx="3024" cy="192"/>
          </a:xfrm>
        </p:grpSpPr>
        <p:sp>
          <p:nvSpPr>
            <p:cNvPr id="71" name="Rectangle 74"/>
            <p:cNvSpPr>
              <a:spLocks noChangeArrowheads="1"/>
            </p:cNvSpPr>
            <p:nvPr/>
          </p:nvSpPr>
          <p:spPr bwMode="auto">
            <a:xfrm>
              <a:off x="1344" y="1248"/>
              <a:ext cx="25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FFC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/>
                <a:t>Mindest Verbrennungstemperatur</a:t>
              </a:r>
            </a:p>
          </p:txBody>
        </p:sp>
        <p:sp>
          <p:nvSpPr>
            <p:cNvPr id="72" name="AutoShape 159"/>
            <p:cNvSpPr>
              <a:spLocks noChangeArrowheads="1"/>
            </p:cNvSpPr>
            <p:nvPr/>
          </p:nvSpPr>
          <p:spPr bwMode="auto">
            <a:xfrm rot="16200000" flipH="1">
              <a:off x="1056" y="1152"/>
              <a:ext cx="96" cy="38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73" name="Group 180"/>
          <p:cNvGrpSpPr>
            <a:grpSpLocks/>
          </p:cNvGrpSpPr>
          <p:nvPr/>
        </p:nvGrpSpPr>
        <p:grpSpPr bwMode="auto">
          <a:xfrm>
            <a:off x="3250842" y="1716110"/>
            <a:ext cx="4800600" cy="304800"/>
            <a:chOff x="912" y="1008"/>
            <a:chExt cx="3024" cy="192"/>
          </a:xfrm>
        </p:grpSpPr>
        <p:sp>
          <p:nvSpPr>
            <p:cNvPr id="74" name="AutoShape 154"/>
            <p:cNvSpPr>
              <a:spLocks noChangeArrowheads="1"/>
            </p:cNvSpPr>
            <p:nvPr/>
          </p:nvSpPr>
          <p:spPr bwMode="auto">
            <a:xfrm rot="16200000" flipH="1">
              <a:off x="1056" y="912"/>
              <a:ext cx="96" cy="38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75" name="Rectangle 162"/>
            <p:cNvSpPr>
              <a:spLocks noChangeArrowheads="1"/>
            </p:cNvSpPr>
            <p:nvPr/>
          </p:nvSpPr>
          <p:spPr bwMode="auto">
            <a:xfrm>
              <a:off x="1344" y="1008"/>
              <a:ext cx="25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FFCC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/>
                <a:t>Normale Verbrennungstemperatur</a:t>
              </a:r>
            </a:p>
          </p:txBody>
        </p:sp>
      </p:grpSp>
      <p:sp>
        <p:nvSpPr>
          <p:cNvPr id="76" name="Rectangle 182"/>
          <p:cNvSpPr>
            <a:spLocks noChangeArrowheads="1"/>
          </p:cNvSpPr>
          <p:nvPr/>
        </p:nvSpPr>
        <p:spPr bwMode="auto">
          <a:xfrm>
            <a:off x="3250842" y="3392510"/>
            <a:ext cx="5715000" cy="1752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de-DE" altLang="de-DE" sz="1800"/>
          </a:p>
        </p:txBody>
      </p:sp>
      <p:sp>
        <p:nvSpPr>
          <p:cNvPr id="7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77621" y="6516710"/>
            <a:ext cx="2229241" cy="341290"/>
          </a:xfrm>
        </p:spPr>
        <p:txBody>
          <a:bodyPr/>
          <a:lstStyle/>
          <a:p>
            <a:pPr algn="l"/>
            <a:r>
              <a:rPr lang="de-DE" sz="1600" dirty="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utoUpdateAnimBg="0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001055" y="1250950"/>
            <a:ext cx="8001000" cy="5105400"/>
            <a:chOff x="6048" y="0"/>
            <a:chExt cx="5040" cy="3216"/>
          </a:xfrm>
        </p:grpSpPr>
        <p:sp>
          <p:nvSpPr>
            <p:cNvPr id="5" name="Rectangle 42"/>
            <p:cNvSpPr>
              <a:spLocks noChangeArrowheads="1"/>
            </p:cNvSpPr>
            <p:nvPr/>
          </p:nvSpPr>
          <p:spPr bwMode="auto">
            <a:xfrm>
              <a:off x="6048" y="0"/>
              <a:ext cx="504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6104" y="96"/>
              <a:ext cx="4824" cy="3002"/>
              <a:chOff x="6104" y="96"/>
              <a:chExt cx="4824" cy="3002"/>
            </a:xfrm>
          </p:grpSpPr>
          <p:grpSp>
            <p:nvGrpSpPr>
              <p:cNvPr id="7" name="Group 44"/>
              <p:cNvGrpSpPr>
                <a:grpSpLocks/>
              </p:cNvGrpSpPr>
              <p:nvPr/>
            </p:nvGrpSpPr>
            <p:grpSpPr bwMode="auto">
              <a:xfrm>
                <a:off x="6104" y="96"/>
                <a:ext cx="4824" cy="3002"/>
                <a:chOff x="6008" y="648"/>
                <a:chExt cx="4824" cy="3002"/>
              </a:xfrm>
            </p:grpSpPr>
            <p:sp>
              <p:nvSpPr>
                <p:cNvPr id="12" name="Freeform 45"/>
                <p:cNvSpPr>
                  <a:spLocks noChangeAspect="1"/>
                </p:cNvSpPr>
                <p:nvPr/>
              </p:nvSpPr>
              <p:spPr bwMode="auto">
                <a:xfrm>
                  <a:off x="7604" y="2109"/>
                  <a:ext cx="3228" cy="1541"/>
                </a:xfrm>
                <a:custGeom>
                  <a:avLst/>
                  <a:gdLst>
                    <a:gd name="T0" fmla="*/ 0 w 4972"/>
                    <a:gd name="T1" fmla="*/ 667 h 2373"/>
                    <a:gd name="T2" fmla="*/ 1382 w 4972"/>
                    <a:gd name="T3" fmla="*/ 1001 h 2373"/>
                    <a:gd name="T4" fmla="*/ 2096 w 4972"/>
                    <a:gd name="T5" fmla="*/ 1001 h 2373"/>
                    <a:gd name="T6" fmla="*/ 1286 w 4972"/>
                    <a:gd name="T7" fmla="*/ 0 h 2373"/>
                    <a:gd name="T8" fmla="*/ 952 w 4972"/>
                    <a:gd name="T9" fmla="*/ 143 h 2373"/>
                    <a:gd name="T10" fmla="*/ 1382 w 4972"/>
                    <a:gd name="T11" fmla="*/ 667 h 2373"/>
                    <a:gd name="T12" fmla="*/ 0 w 4972"/>
                    <a:gd name="T13" fmla="*/ 667 h 23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72" h="2373">
                      <a:moveTo>
                        <a:pt x="0" y="1582"/>
                      </a:moveTo>
                      <a:lnTo>
                        <a:pt x="3277" y="2373"/>
                      </a:lnTo>
                      <a:lnTo>
                        <a:pt x="4972" y="2373"/>
                      </a:lnTo>
                      <a:lnTo>
                        <a:pt x="3051" y="0"/>
                      </a:lnTo>
                      <a:lnTo>
                        <a:pt x="2260" y="339"/>
                      </a:lnTo>
                      <a:lnTo>
                        <a:pt x="3277" y="1582"/>
                      </a:lnTo>
                      <a:lnTo>
                        <a:pt x="0" y="158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EAEA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" name="Freeform 46"/>
                <p:cNvSpPr>
                  <a:spLocks noChangeAspect="1"/>
                </p:cNvSpPr>
                <p:nvPr/>
              </p:nvSpPr>
              <p:spPr bwMode="auto">
                <a:xfrm>
                  <a:off x="6008" y="2109"/>
                  <a:ext cx="3228" cy="1541"/>
                </a:xfrm>
                <a:custGeom>
                  <a:avLst/>
                  <a:gdLst>
                    <a:gd name="T0" fmla="*/ 810 w 4972"/>
                    <a:gd name="T1" fmla="*/ 0 h 2373"/>
                    <a:gd name="T2" fmla="*/ 0 w 4972"/>
                    <a:gd name="T3" fmla="*/ 1001 h 2373"/>
                    <a:gd name="T4" fmla="*/ 2096 w 4972"/>
                    <a:gd name="T5" fmla="*/ 1001 h 2373"/>
                    <a:gd name="T6" fmla="*/ 714 w 4972"/>
                    <a:gd name="T7" fmla="*/ 667 h 2373"/>
                    <a:gd name="T8" fmla="*/ 1143 w 4972"/>
                    <a:gd name="T9" fmla="*/ 143 h 2373"/>
                    <a:gd name="T10" fmla="*/ 810 w 4972"/>
                    <a:gd name="T11" fmla="*/ 0 h 23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72" h="2373">
                      <a:moveTo>
                        <a:pt x="1921" y="0"/>
                      </a:moveTo>
                      <a:lnTo>
                        <a:pt x="0" y="2373"/>
                      </a:lnTo>
                      <a:lnTo>
                        <a:pt x="4972" y="2373"/>
                      </a:lnTo>
                      <a:lnTo>
                        <a:pt x="1695" y="1582"/>
                      </a:lnTo>
                      <a:lnTo>
                        <a:pt x="2712" y="339"/>
                      </a:lnTo>
                      <a:lnTo>
                        <a:pt x="1921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EAEA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4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7106" y="3137"/>
                  <a:ext cx="2646" cy="513"/>
                  <a:chOff x="3452" y="14129"/>
                  <a:chExt cx="4068" cy="791"/>
                </a:xfrm>
              </p:grpSpPr>
              <p:sp>
                <p:nvSpPr>
                  <p:cNvPr id="16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3452" y="14129"/>
                    <a:ext cx="4068" cy="791"/>
                  </a:xfrm>
                  <a:custGeom>
                    <a:avLst/>
                    <a:gdLst>
                      <a:gd name="T0" fmla="*/ 0 w 4068"/>
                      <a:gd name="T1" fmla="*/ 0 h 791"/>
                      <a:gd name="T2" fmla="*/ 3277 w 4068"/>
                      <a:gd name="T3" fmla="*/ 791 h 791"/>
                      <a:gd name="T4" fmla="*/ 4068 w 4068"/>
                      <a:gd name="T5" fmla="*/ 791 h 791"/>
                      <a:gd name="T6" fmla="*/ 791 w 4068"/>
                      <a:gd name="T7" fmla="*/ 0 h 791"/>
                      <a:gd name="T8" fmla="*/ 0 w 4068"/>
                      <a:gd name="T9" fmla="*/ 0 h 7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68" h="791">
                        <a:moveTo>
                          <a:pt x="0" y="0"/>
                        </a:moveTo>
                        <a:lnTo>
                          <a:pt x="3277" y="791"/>
                        </a:lnTo>
                        <a:lnTo>
                          <a:pt x="4068" y="791"/>
                        </a:lnTo>
                        <a:lnTo>
                          <a:pt x="79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" name="AutoShape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7" y="14242"/>
                    <a:ext cx="2938" cy="565"/>
                  </a:xfrm>
                  <a:prstGeom prst="leftRightArrow">
                    <a:avLst>
                      <a:gd name="adj1" fmla="val 66370"/>
                      <a:gd name="adj2" fmla="val 50796"/>
                    </a:avLst>
                  </a:prstGeom>
                  <a:solidFill>
                    <a:srgbClr val="EAEAEA"/>
                  </a:solidFill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18" name="Rectangle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14379"/>
                    <a:ext cx="2820" cy="339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>
                    <a:solidFill>
                      <a:srgbClr val="EAEAEA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700" b="1"/>
                      <a:t>richtiges Mengenverhältnis</a:t>
                    </a:r>
                  </a:p>
                </p:txBody>
              </p:sp>
            </p:grpSp>
            <p:sp>
              <p:nvSpPr>
                <p:cNvPr id="15" name="Freeform 51"/>
                <p:cNvSpPr>
                  <a:spLocks noChangeAspect="1"/>
                </p:cNvSpPr>
                <p:nvPr/>
              </p:nvSpPr>
              <p:spPr bwMode="auto">
                <a:xfrm>
                  <a:off x="7246" y="648"/>
                  <a:ext cx="2344" cy="1683"/>
                </a:xfrm>
                <a:custGeom>
                  <a:avLst/>
                  <a:gdLst>
                    <a:gd name="T0" fmla="*/ 0 w 3616"/>
                    <a:gd name="T1" fmla="*/ 947 h 2599"/>
                    <a:gd name="T2" fmla="*/ 333 w 3616"/>
                    <a:gd name="T3" fmla="*/ 1090 h 2599"/>
                    <a:gd name="T4" fmla="*/ 760 w 3616"/>
                    <a:gd name="T5" fmla="*/ 569 h 2599"/>
                    <a:gd name="T6" fmla="*/ 1187 w 3616"/>
                    <a:gd name="T7" fmla="*/ 1090 h 2599"/>
                    <a:gd name="T8" fmla="*/ 1519 w 3616"/>
                    <a:gd name="T9" fmla="*/ 947 h 2599"/>
                    <a:gd name="T10" fmla="*/ 760 w 3616"/>
                    <a:gd name="T11" fmla="*/ 0 h 2599"/>
                    <a:gd name="T12" fmla="*/ 0 w 3616"/>
                    <a:gd name="T13" fmla="*/ 947 h 25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16" h="2599">
                      <a:moveTo>
                        <a:pt x="0" y="2260"/>
                      </a:moveTo>
                      <a:lnTo>
                        <a:pt x="791" y="2599"/>
                      </a:lnTo>
                      <a:lnTo>
                        <a:pt x="1808" y="1356"/>
                      </a:lnTo>
                      <a:lnTo>
                        <a:pt x="2825" y="2599"/>
                      </a:lnTo>
                      <a:lnTo>
                        <a:pt x="3616" y="2260"/>
                      </a:lnTo>
                      <a:lnTo>
                        <a:pt x="1808" y="0"/>
                      </a:lnTo>
                      <a:lnTo>
                        <a:pt x="0" y="226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" name="Rectangle 52"/>
              <p:cNvSpPr>
                <a:spLocks noChangeArrowheads="1"/>
              </p:cNvSpPr>
              <p:nvPr/>
            </p:nvSpPr>
            <p:spPr bwMode="auto">
              <a:xfrm>
                <a:off x="6388" y="2853"/>
                <a:ext cx="1344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Brennbarer Stoff</a:t>
                </a:r>
              </a:p>
            </p:txBody>
          </p:sp>
          <p:sp>
            <p:nvSpPr>
              <p:cNvPr id="9" name="Rectangle 53"/>
              <p:cNvSpPr>
                <a:spLocks noChangeArrowheads="1"/>
              </p:cNvSpPr>
              <p:nvPr/>
            </p:nvSpPr>
            <p:spPr bwMode="auto">
              <a:xfrm>
                <a:off x="9800" y="2854"/>
                <a:ext cx="86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Sauerstoff</a:t>
                </a:r>
              </a:p>
            </p:txBody>
          </p:sp>
          <p:sp>
            <p:nvSpPr>
              <p:cNvPr id="10" name="Rectangle 54"/>
              <p:cNvSpPr>
                <a:spLocks noChangeArrowheads="1"/>
              </p:cNvSpPr>
              <p:nvPr/>
            </p:nvSpPr>
            <p:spPr bwMode="auto">
              <a:xfrm>
                <a:off x="7928" y="741"/>
                <a:ext cx="115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Zündenergie</a:t>
                </a:r>
              </a:p>
            </p:txBody>
          </p:sp>
          <p:pic>
            <p:nvPicPr>
              <p:cNvPr id="11" name="Picture 55" descr="JF-DOC-M01-01-131097-G1-c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8" y="165"/>
                <a:ext cx="229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2001055" y="1250950"/>
            <a:ext cx="8001000" cy="5105400"/>
            <a:chOff x="1776" y="-336"/>
            <a:chExt cx="5040" cy="3216"/>
          </a:xfrm>
        </p:grpSpPr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1776" y="-336"/>
              <a:ext cx="504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1832" y="-240"/>
              <a:ext cx="4824" cy="3002"/>
              <a:chOff x="450" y="960"/>
              <a:chExt cx="4824" cy="3002"/>
            </a:xfrm>
          </p:grpSpPr>
          <p:pic>
            <p:nvPicPr>
              <p:cNvPr id="22" name="Picture 25" descr="JF-DOC-M01-01-131097-G1-c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" y="2229"/>
                <a:ext cx="783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" name="Group 26"/>
              <p:cNvGrpSpPr>
                <a:grpSpLocks/>
              </p:cNvGrpSpPr>
              <p:nvPr/>
            </p:nvGrpSpPr>
            <p:grpSpPr bwMode="auto">
              <a:xfrm>
                <a:off x="450" y="960"/>
                <a:ext cx="4824" cy="3002"/>
                <a:chOff x="450" y="960"/>
                <a:chExt cx="4824" cy="3002"/>
              </a:xfrm>
            </p:grpSpPr>
            <p:sp>
              <p:nvSpPr>
                <p:cNvPr id="30" name="Freeform 27"/>
                <p:cNvSpPr>
                  <a:spLocks noChangeAspect="1"/>
                </p:cNvSpPr>
                <p:nvPr/>
              </p:nvSpPr>
              <p:spPr bwMode="auto">
                <a:xfrm>
                  <a:off x="2046" y="2421"/>
                  <a:ext cx="3228" cy="1541"/>
                </a:xfrm>
                <a:custGeom>
                  <a:avLst/>
                  <a:gdLst>
                    <a:gd name="T0" fmla="*/ 0 w 4972"/>
                    <a:gd name="T1" fmla="*/ 667 h 2373"/>
                    <a:gd name="T2" fmla="*/ 1382 w 4972"/>
                    <a:gd name="T3" fmla="*/ 1001 h 2373"/>
                    <a:gd name="T4" fmla="*/ 2096 w 4972"/>
                    <a:gd name="T5" fmla="*/ 1001 h 2373"/>
                    <a:gd name="T6" fmla="*/ 1286 w 4972"/>
                    <a:gd name="T7" fmla="*/ 0 h 2373"/>
                    <a:gd name="T8" fmla="*/ 952 w 4972"/>
                    <a:gd name="T9" fmla="*/ 143 h 2373"/>
                    <a:gd name="T10" fmla="*/ 1382 w 4972"/>
                    <a:gd name="T11" fmla="*/ 667 h 2373"/>
                    <a:gd name="T12" fmla="*/ 0 w 4972"/>
                    <a:gd name="T13" fmla="*/ 667 h 23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72" h="2373">
                      <a:moveTo>
                        <a:pt x="0" y="1582"/>
                      </a:moveTo>
                      <a:lnTo>
                        <a:pt x="3277" y="2373"/>
                      </a:lnTo>
                      <a:lnTo>
                        <a:pt x="4972" y="2373"/>
                      </a:lnTo>
                      <a:lnTo>
                        <a:pt x="3051" y="0"/>
                      </a:lnTo>
                      <a:lnTo>
                        <a:pt x="2260" y="339"/>
                      </a:lnTo>
                      <a:lnTo>
                        <a:pt x="3277" y="1582"/>
                      </a:lnTo>
                      <a:lnTo>
                        <a:pt x="0" y="158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Freeform 28"/>
                <p:cNvSpPr>
                  <a:spLocks noChangeAspect="1"/>
                </p:cNvSpPr>
                <p:nvPr/>
              </p:nvSpPr>
              <p:spPr bwMode="auto">
                <a:xfrm>
                  <a:off x="450" y="2421"/>
                  <a:ext cx="3228" cy="1541"/>
                </a:xfrm>
                <a:custGeom>
                  <a:avLst/>
                  <a:gdLst>
                    <a:gd name="T0" fmla="*/ 810 w 4972"/>
                    <a:gd name="T1" fmla="*/ 0 h 2373"/>
                    <a:gd name="T2" fmla="*/ 0 w 4972"/>
                    <a:gd name="T3" fmla="*/ 1001 h 2373"/>
                    <a:gd name="T4" fmla="*/ 2096 w 4972"/>
                    <a:gd name="T5" fmla="*/ 1001 h 2373"/>
                    <a:gd name="T6" fmla="*/ 714 w 4972"/>
                    <a:gd name="T7" fmla="*/ 667 h 2373"/>
                    <a:gd name="T8" fmla="*/ 1143 w 4972"/>
                    <a:gd name="T9" fmla="*/ 143 h 2373"/>
                    <a:gd name="T10" fmla="*/ 810 w 4972"/>
                    <a:gd name="T11" fmla="*/ 0 h 23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72" h="2373">
                      <a:moveTo>
                        <a:pt x="1921" y="0"/>
                      </a:moveTo>
                      <a:lnTo>
                        <a:pt x="0" y="2373"/>
                      </a:lnTo>
                      <a:lnTo>
                        <a:pt x="4972" y="2373"/>
                      </a:lnTo>
                      <a:lnTo>
                        <a:pt x="1695" y="1582"/>
                      </a:lnTo>
                      <a:lnTo>
                        <a:pt x="2712" y="339"/>
                      </a:lnTo>
                      <a:lnTo>
                        <a:pt x="1921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2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1548" y="3449"/>
                  <a:ext cx="2646" cy="513"/>
                  <a:chOff x="3452" y="14129"/>
                  <a:chExt cx="4068" cy="791"/>
                </a:xfrm>
              </p:grpSpPr>
              <p:sp>
                <p:nvSpPr>
                  <p:cNvPr id="34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3452" y="14129"/>
                    <a:ext cx="4068" cy="791"/>
                  </a:xfrm>
                  <a:custGeom>
                    <a:avLst/>
                    <a:gdLst>
                      <a:gd name="T0" fmla="*/ 0 w 4068"/>
                      <a:gd name="T1" fmla="*/ 0 h 791"/>
                      <a:gd name="T2" fmla="*/ 3277 w 4068"/>
                      <a:gd name="T3" fmla="*/ 791 h 791"/>
                      <a:gd name="T4" fmla="*/ 4068 w 4068"/>
                      <a:gd name="T5" fmla="*/ 791 h 791"/>
                      <a:gd name="T6" fmla="*/ 791 w 4068"/>
                      <a:gd name="T7" fmla="*/ 0 h 791"/>
                      <a:gd name="T8" fmla="*/ 0 w 4068"/>
                      <a:gd name="T9" fmla="*/ 0 h 7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68" h="791">
                        <a:moveTo>
                          <a:pt x="0" y="0"/>
                        </a:moveTo>
                        <a:lnTo>
                          <a:pt x="3277" y="791"/>
                        </a:lnTo>
                        <a:lnTo>
                          <a:pt x="4068" y="791"/>
                        </a:lnTo>
                        <a:lnTo>
                          <a:pt x="79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" name="AutoShap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17" y="14242"/>
                    <a:ext cx="2938" cy="565"/>
                  </a:xfrm>
                  <a:prstGeom prst="leftRightArrow">
                    <a:avLst>
                      <a:gd name="adj1" fmla="val 66370"/>
                      <a:gd name="adj2" fmla="val 50796"/>
                    </a:avLst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endParaRPr lang="de-DE" altLang="de-DE" sz="1800"/>
                  </a:p>
                </p:txBody>
              </p:sp>
              <p:sp>
                <p:nvSpPr>
                  <p:cNvPr id="36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14379"/>
                    <a:ext cx="2820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CFF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spcBef>
                        <a:spcPct val="20000"/>
                      </a:spcBef>
                      <a:spcAft>
                        <a:spcPct val="40000"/>
                      </a:spcAft>
                      <a:buSzPct val="115000"/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spcAft>
                        <a:spcPct val="0"/>
                      </a:spcAft>
                      <a:buSzTx/>
                      <a:buFontTx/>
                      <a:buNone/>
                    </a:pPr>
                    <a:r>
                      <a:rPr lang="de-DE" altLang="de-DE" sz="1700" b="1"/>
                      <a:t>richtiges Mengenverhältnis</a:t>
                    </a:r>
                  </a:p>
                </p:txBody>
              </p:sp>
            </p:grpSp>
            <p:sp>
              <p:nvSpPr>
                <p:cNvPr id="33" name="Freeform 33"/>
                <p:cNvSpPr>
                  <a:spLocks noChangeAspect="1"/>
                </p:cNvSpPr>
                <p:nvPr/>
              </p:nvSpPr>
              <p:spPr bwMode="auto">
                <a:xfrm>
                  <a:off x="1688" y="960"/>
                  <a:ext cx="2344" cy="1683"/>
                </a:xfrm>
                <a:custGeom>
                  <a:avLst/>
                  <a:gdLst>
                    <a:gd name="T0" fmla="*/ 0 w 3616"/>
                    <a:gd name="T1" fmla="*/ 947 h 2599"/>
                    <a:gd name="T2" fmla="*/ 333 w 3616"/>
                    <a:gd name="T3" fmla="*/ 1090 h 2599"/>
                    <a:gd name="T4" fmla="*/ 760 w 3616"/>
                    <a:gd name="T5" fmla="*/ 569 h 2599"/>
                    <a:gd name="T6" fmla="*/ 1187 w 3616"/>
                    <a:gd name="T7" fmla="*/ 1090 h 2599"/>
                    <a:gd name="T8" fmla="*/ 1519 w 3616"/>
                    <a:gd name="T9" fmla="*/ 947 h 2599"/>
                    <a:gd name="T10" fmla="*/ 760 w 3616"/>
                    <a:gd name="T11" fmla="*/ 0 h 2599"/>
                    <a:gd name="T12" fmla="*/ 0 w 3616"/>
                    <a:gd name="T13" fmla="*/ 947 h 25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16" h="2599">
                      <a:moveTo>
                        <a:pt x="0" y="2260"/>
                      </a:moveTo>
                      <a:lnTo>
                        <a:pt x="791" y="2599"/>
                      </a:lnTo>
                      <a:lnTo>
                        <a:pt x="1808" y="1356"/>
                      </a:lnTo>
                      <a:lnTo>
                        <a:pt x="2825" y="2599"/>
                      </a:lnTo>
                      <a:lnTo>
                        <a:pt x="3616" y="2260"/>
                      </a:lnTo>
                      <a:lnTo>
                        <a:pt x="1808" y="0"/>
                      </a:lnTo>
                      <a:lnTo>
                        <a:pt x="0" y="226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" name="Rectangle 34"/>
              <p:cNvSpPr>
                <a:spLocks noChangeArrowheads="1"/>
              </p:cNvSpPr>
              <p:nvPr/>
            </p:nvSpPr>
            <p:spPr bwMode="auto">
              <a:xfrm>
                <a:off x="734" y="3717"/>
                <a:ext cx="1344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Brennbarer Stoff</a:t>
                </a:r>
              </a:p>
            </p:txBody>
          </p:sp>
          <p:sp>
            <p:nvSpPr>
              <p:cNvPr id="25" name="Rectangle 35"/>
              <p:cNvSpPr>
                <a:spLocks noChangeArrowheads="1"/>
              </p:cNvSpPr>
              <p:nvPr/>
            </p:nvSpPr>
            <p:spPr bwMode="auto">
              <a:xfrm>
                <a:off x="4146" y="3718"/>
                <a:ext cx="86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Sauerstoff</a:t>
                </a:r>
              </a:p>
            </p:txBody>
          </p:sp>
          <p:sp>
            <p:nvSpPr>
              <p:cNvPr id="26" name="Rectangle 36"/>
              <p:cNvSpPr>
                <a:spLocks noChangeArrowheads="1"/>
              </p:cNvSpPr>
              <p:nvPr/>
            </p:nvSpPr>
            <p:spPr bwMode="auto">
              <a:xfrm>
                <a:off x="2274" y="1605"/>
                <a:ext cx="115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800" b="1"/>
                  <a:t>Zündenergie</a:t>
                </a:r>
              </a:p>
            </p:txBody>
          </p:sp>
          <p:pic>
            <p:nvPicPr>
              <p:cNvPr id="27" name="Picture 37" descr="JF-DOC-M01-01-131097-G1-c1 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" y="2709"/>
                <a:ext cx="864" cy="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8" descr="JF-DOC-M01-01-131097-G1-c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" y="1029"/>
                <a:ext cx="229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9" descr="JF-DOC-M01-01-131097-G1-c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2" y="3189"/>
                <a:ext cx="76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7" name="AutoShape 40"/>
          <p:cNvSpPr>
            <a:spLocks noChangeArrowheads="1"/>
          </p:cNvSpPr>
          <p:nvPr/>
        </p:nvSpPr>
        <p:spPr bwMode="auto">
          <a:xfrm>
            <a:off x="4668055" y="3003550"/>
            <a:ext cx="2667000" cy="2209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de-DE" altLang="de-DE" sz="1800"/>
          </a:p>
        </p:txBody>
      </p:sp>
      <p:grpSp>
        <p:nvGrpSpPr>
          <p:cNvPr id="38" name="Group 79"/>
          <p:cNvGrpSpPr>
            <a:grpSpLocks/>
          </p:cNvGrpSpPr>
          <p:nvPr/>
        </p:nvGrpSpPr>
        <p:grpSpPr bwMode="auto">
          <a:xfrm>
            <a:off x="2001055" y="1250950"/>
            <a:ext cx="8001000" cy="5105400"/>
            <a:chOff x="5616" y="864"/>
            <a:chExt cx="5040" cy="3216"/>
          </a:xfrm>
        </p:grpSpPr>
        <p:sp>
          <p:nvSpPr>
            <p:cNvPr id="39" name="Rectangle 57"/>
            <p:cNvSpPr>
              <a:spLocks noChangeArrowheads="1"/>
            </p:cNvSpPr>
            <p:nvPr/>
          </p:nvSpPr>
          <p:spPr bwMode="auto">
            <a:xfrm>
              <a:off x="5616" y="864"/>
              <a:ext cx="5040" cy="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40" name="Freeform 61"/>
            <p:cNvSpPr>
              <a:spLocks noChangeAspect="1"/>
            </p:cNvSpPr>
            <p:nvPr/>
          </p:nvSpPr>
          <p:spPr bwMode="auto">
            <a:xfrm>
              <a:off x="7268" y="2421"/>
              <a:ext cx="3228" cy="1541"/>
            </a:xfrm>
            <a:custGeom>
              <a:avLst/>
              <a:gdLst>
                <a:gd name="T0" fmla="*/ 0 w 4972"/>
                <a:gd name="T1" fmla="*/ 667 h 2373"/>
                <a:gd name="T2" fmla="*/ 1382 w 4972"/>
                <a:gd name="T3" fmla="*/ 1001 h 2373"/>
                <a:gd name="T4" fmla="*/ 2096 w 4972"/>
                <a:gd name="T5" fmla="*/ 1001 h 2373"/>
                <a:gd name="T6" fmla="*/ 1286 w 4972"/>
                <a:gd name="T7" fmla="*/ 0 h 2373"/>
                <a:gd name="T8" fmla="*/ 952 w 4972"/>
                <a:gd name="T9" fmla="*/ 143 h 2373"/>
                <a:gd name="T10" fmla="*/ 1382 w 4972"/>
                <a:gd name="T11" fmla="*/ 667 h 2373"/>
                <a:gd name="T12" fmla="*/ 0 w 4972"/>
                <a:gd name="T13" fmla="*/ 667 h 2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" h="2373">
                  <a:moveTo>
                    <a:pt x="0" y="1582"/>
                  </a:moveTo>
                  <a:lnTo>
                    <a:pt x="3277" y="2373"/>
                  </a:lnTo>
                  <a:lnTo>
                    <a:pt x="4972" y="2373"/>
                  </a:lnTo>
                  <a:lnTo>
                    <a:pt x="3051" y="0"/>
                  </a:lnTo>
                  <a:lnTo>
                    <a:pt x="2260" y="339"/>
                  </a:lnTo>
                  <a:lnTo>
                    <a:pt x="3277" y="1582"/>
                  </a:lnTo>
                  <a:lnTo>
                    <a:pt x="0" y="1582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62"/>
            <p:cNvSpPr>
              <a:spLocks noChangeAspect="1"/>
            </p:cNvSpPr>
            <p:nvPr/>
          </p:nvSpPr>
          <p:spPr bwMode="auto">
            <a:xfrm>
              <a:off x="5672" y="2421"/>
              <a:ext cx="3228" cy="1541"/>
            </a:xfrm>
            <a:custGeom>
              <a:avLst/>
              <a:gdLst>
                <a:gd name="T0" fmla="*/ 810 w 4972"/>
                <a:gd name="T1" fmla="*/ 0 h 2373"/>
                <a:gd name="T2" fmla="*/ 0 w 4972"/>
                <a:gd name="T3" fmla="*/ 1001 h 2373"/>
                <a:gd name="T4" fmla="*/ 2096 w 4972"/>
                <a:gd name="T5" fmla="*/ 1001 h 2373"/>
                <a:gd name="T6" fmla="*/ 714 w 4972"/>
                <a:gd name="T7" fmla="*/ 667 h 2373"/>
                <a:gd name="T8" fmla="*/ 1143 w 4972"/>
                <a:gd name="T9" fmla="*/ 143 h 2373"/>
                <a:gd name="T10" fmla="*/ 810 w 4972"/>
                <a:gd name="T11" fmla="*/ 0 h 2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72" h="2373">
                  <a:moveTo>
                    <a:pt x="1921" y="0"/>
                  </a:moveTo>
                  <a:lnTo>
                    <a:pt x="0" y="2373"/>
                  </a:lnTo>
                  <a:lnTo>
                    <a:pt x="4972" y="2373"/>
                  </a:lnTo>
                  <a:lnTo>
                    <a:pt x="1695" y="1582"/>
                  </a:lnTo>
                  <a:lnTo>
                    <a:pt x="2712" y="339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2" name="Group 75"/>
            <p:cNvGrpSpPr>
              <a:grpSpLocks/>
            </p:cNvGrpSpPr>
            <p:nvPr/>
          </p:nvGrpSpPr>
          <p:grpSpPr bwMode="auto">
            <a:xfrm>
              <a:off x="6770" y="3449"/>
              <a:ext cx="2646" cy="513"/>
              <a:chOff x="6770" y="3449"/>
              <a:chExt cx="2646" cy="513"/>
            </a:xfrm>
          </p:grpSpPr>
          <p:sp>
            <p:nvSpPr>
              <p:cNvPr id="50" name="Freeform 64"/>
              <p:cNvSpPr>
                <a:spLocks noChangeAspect="1"/>
              </p:cNvSpPr>
              <p:nvPr/>
            </p:nvSpPr>
            <p:spPr bwMode="auto">
              <a:xfrm>
                <a:off x="6770" y="3449"/>
                <a:ext cx="2646" cy="513"/>
              </a:xfrm>
              <a:custGeom>
                <a:avLst/>
                <a:gdLst>
                  <a:gd name="T0" fmla="*/ 0 w 4068"/>
                  <a:gd name="T1" fmla="*/ 0 h 791"/>
                  <a:gd name="T2" fmla="*/ 1387 w 4068"/>
                  <a:gd name="T3" fmla="*/ 333 h 791"/>
                  <a:gd name="T4" fmla="*/ 1721 w 4068"/>
                  <a:gd name="T5" fmla="*/ 333 h 791"/>
                  <a:gd name="T6" fmla="*/ 335 w 4068"/>
                  <a:gd name="T7" fmla="*/ 0 h 791"/>
                  <a:gd name="T8" fmla="*/ 0 w 4068"/>
                  <a:gd name="T9" fmla="*/ 0 h 7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8" h="791">
                    <a:moveTo>
                      <a:pt x="0" y="0"/>
                    </a:moveTo>
                    <a:lnTo>
                      <a:pt x="3277" y="791"/>
                    </a:lnTo>
                    <a:lnTo>
                      <a:pt x="4068" y="791"/>
                    </a:lnTo>
                    <a:lnTo>
                      <a:pt x="7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AutoShape 65"/>
              <p:cNvSpPr>
                <a:spLocks noChangeAspect="1" noChangeArrowheads="1"/>
              </p:cNvSpPr>
              <p:nvPr/>
            </p:nvSpPr>
            <p:spPr bwMode="auto">
              <a:xfrm>
                <a:off x="7138" y="3522"/>
                <a:ext cx="1911" cy="367"/>
              </a:xfrm>
              <a:prstGeom prst="leftRightArrow">
                <a:avLst>
                  <a:gd name="adj1" fmla="val 66370"/>
                  <a:gd name="adj2" fmla="val 50866"/>
                </a:avLst>
              </a:prstGeom>
              <a:solidFill>
                <a:srgbClr val="EAEAEA"/>
              </a:solidFill>
              <a:ln w="9525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2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7190" y="3611"/>
                <a:ext cx="1834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EAEAEA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spcAft>
                    <a:spcPct val="40000"/>
                  </a:spcAft>
                  <a:buSzPct val="115000"/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700" b="1"/>
                  <a:t>richtiges Mengenverhältnis</a:t>
                </a:r>
              </a:p>
            </p:txBody>
          </p:sp>
        </p:grpSp>
        <p:sp>
          <p:nvSpPr>
            <p:cNvPr id="43" name="Freeform 67"/>
            <p:cNvSpPr>
              <a:spLocks noChangeAspect="1"/>
            </p:cNvSpPr>
            <p:nvPr/>
          </p:nvSpPr>
          <p:spPr bwMode="auto">
            <a:xfrm>
              <a:off x="6910" y="960"/>
              <a:ext cx="2344" cy="1683"/>
            </a:xfrm>
            <a:custGeom>
              <a:avLst/>
              <a:gdLst>
                <a:gd name="T0" fmla="*/ 0 w 3616"/>
                <a:gd name="T1" fmla="*/ 947 h 2599"/>
                <a:gd name="T2" fmla="*/ 333 w 3616"/>
                <a:gd name="T3" fmla="*/ 1090 h 2599"/>
                <a:gd name="T4" fmla="*/ 760 w 3616"/>
                <a:gd name="T5" fmla="*/ 569 h 2599"/>
                <a:gd name="T6" fmla="*/ 1187 w 3616"/>
                <a:gd name="T7" fmla="*/ 1090 h 2599"/>
                <a:gd name="T8" fmla="*/ 1519 w 3616"/>
                <a:gd name="T9" fmla="*/ 947 h 2599"/>
                <a:gd name="T10" fmla="*/ 760 w 3616"/>
                <a:gd name="T11" fmla="*/ 0 h 2599"/>
                <a:gd name="T12" fmla="*/ 0 w 3616"/>
                <a:gd name="T13" fmla="*/ 947 h 2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6" h="2599">
                  <a:moveTo>
                    <a:pt x="0" y="2260"/>
                  </a:moveTo>
                  <a:lnTo>
                    <a:pt x="791" y="2599"/>
                  </a:lnTo>
                  <a:lnTo>
                    <a:pt x="1808" y="1356"/>
                  </a:lnTo>
                  <a:lnTo>
                    <a:pt x="2825" y="2599"/>
                  </a:lnTo>
                  <a:lnTo>
                    <a:pt x="3616" y="2260"/>
                  </a:lnTo>
                  <a:lnTo>
                    <a:pt x="1808" y="0"/>
                  </a:lnTo>
                  <a:lnTo>
                    <a:pt x="0" y="226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Rectangle 68"/>
            <p:cNvSpPr>
              <a:spLocks noChangeArrowheads="1"/>
            </p:cNvSpPr>
            <p:nvPr/>
          </p:nvSpPr>
          <p:spPr bwMode="auto">
            <a:xfrm>
              <a:off x="5956" y="3717"/>
              <a:ext cx="134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 b="1"/>
                <a:t>Brennbarer Stoff</a:t>
              </a:r>
            </a:p>
          </p:txBody>
        </p:sp>
        <p:sp>
          <p:nvSpPr>
            <p:cNvPr id="45" name="Rectangle 69"/>
            <p:cNvSpPr>
              <a:spLocks noChangeArrowheads="1"/>
            </p:cNvSpPr>
            <p:nvPr/>
          </p:nvSpPr>
          <p:spPr bwMode="auto">
            <a:xfrm>
              <a:off x="9368" y="3718"/>
              <a:ext cx="86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 b="1"/>
                <a:t>Sauerstoff</a:t>
              </a:r>
            </a:p>
          </p:txBody>
        </p:sp>
        <p:sp>
          <p:nvSpPr>
            <p:cNvPr id="46" name="Rectangle 70"/>
            <p:cNvSpPr>
              <a:spLocks noChangeArrowheads="1"/>
            </p:cNvSpPr>
            <p:nvPr/>
          </p:nvSpPr>
          <p:spPr bwMode="auto">
            <a:xfrm>
              <a:off x="7496" y="1605"/>
              <a:ext cx="115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 b="1"/>
                <a:t>Zündenergie</a:t>
              </a:r>
            </a:p>
          </p:txBody>
        </p:sp>
        <p:pic>
          <p:nvPicPr>
            <p:cNvPr id="47" name="Picture 73" descr="JF-DOC-M01-01-131097-G1-c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4" y="3189"/>
              <a:ext cx="76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76"/>
            <p:cNvSpPr>
              <a:spLocks/>
            </p:cNvSpPr>
            <p:nvPr/>
          </p:nvSpPr>
          <p:spPr bwMode="auto">
            <a:xfrm>
              <a:off x="7281" y="3447"/>
              <a:ext cx="2142" cy="516"/>
            </a:xfrm>
            <a:custGeom>
              <a:avLst/>
              <a:gdLst>
                <a:gd name="T0" fmla="*/ 0 w 2142"/>
                <a:gd name="T1" fmla="*/ 0 h 516"/>
                <a:gd name="T2" fmla="*/ 554 w 2142"/>
                <a:gd name="T3" fmla="*/ 138 h 516"/>
                <a:gd name="T4" fmla="*/ 1581 w 2142"/>
                <a:gd name="T5" fmla="*/ 132 h 516"/>
                <a:gd name="T6" fmla="*/ 1580 w 2142"/>
                <a:gd name="T7" fmla="*/ 66 h 516"/>
                <a:gd name="T8" fmla="*/ 1773 w 2142"/>
                <a:gd name="T9" fmla="*/ 260 h 516"/>
                <a:gd name="T10" fmla="*/ 1646 w 2142"/>
                <a:gd name="T11" fmla="*/ 389 h 516"/>
                <a:gd name="T12" fmla="*/ 2142 w 2142"/>
                <a:gd name="T13" fmla="*/ 516 h 5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2" h="516">
                  <a:moveTo>
                    <a:pt x="0" y="0"/>
                  </a:moveTo>
                  <a:lnTo>
                    <a:pt x="554" y="138"/>
                  </a:lnTo>
                  <a:lnTo>
                    <a:pt x="1581" y="132"/>
                  </a:lnTo>
                  <a:lnTo>
                    <a:pt x="1580" y="66"/>
                  </a:lnTo>
                  <a:lnTo>
                    <a:pt x="1773" y="260"/>
                  </a:lnTo>
                  <a:lnTo>
                    <a:pt x="1646" y="389"/>
                  </a:lnTo>
                  <a:lnTo>
                    <a:pt x="2142" y="5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8"/>
            <p:cNvSpPr>
              <a:spLocks/>
            </p:cNvSpPr>
            <p:nvPr/>
          </p:nvSpPr>
          <p:spPr bwMode="auto">
            <a:xfrm>
              <a:off x="8739" y="2426"/>
              <a:ext cx="515" cy="220"/>
            </a:xfrm>
            <a:custGeom>
              <a:avLst/>
              <a:gdLst>
                <a:gd name="T0" fmla="*/ 0 w 515"/>
                <a:gd name="T1" fmla="*/ 220 h 220"/>
                <a:gd name="T2" fmla="*/ 515 w 515"/>
                <a:gd name="T3" fmla="*/ 0 h 2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5" h="220">
                  <a:moveTo>
                    <a:pt x="0" y="220"/>
                  </a:moveTo>
                  <a:lnTo>
                    <a:pt x="51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3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Sauerstoff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ußzeilenplatzhalter 5"/>
          <p:cNvSpPr txBox="1">
            <a:spLocks/>
          </p:cNvSpPr>
          <p:nvPr/>
        </p:nvSpPr>
        <p:spPr>
          <a:xfrm>
            <a:off x="4377621" y="6516710"/>
            <a:ext cx="2229241" cy="341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450759" y="399245"/>
            <a:ext cx="8358389" cy="6088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Sauerstoff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14759" y="1008108"/>
            <a:ext cx="82994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SzPct val="115000"/>
              <a:buBlip>
                <a:blip r:embed="rId3"/>
              </a:buBlip>
              <a:tabLst>
                <a:tab pos="3048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r>
              <a:rPr lang="de-DE" altLang="de-DE"/>
              <a:t>... ist selbst nicht brennbar,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r>
              <a:rPr lang="de-DE" altLang="de-DE"/>
              <a:t>... ist aber für die Verbrennung immer erforderlich,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r>
              <a:rPr lang="de-DE" altLang="de-DE"/>
              <a:t>... ist eines der reaktionsfreudigsten Stoffe. 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r>
              <a:rPr lang="de-DE" altLang="de-DE"/>
              <a:t>Eine Verbrennung verläuft je nach Sauerstoffzufuhr langsamer oder schneller.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r>
              <a:rPr lang="de-DE" altLang="de-DE"/>
              <a:t>Ist zu wenig oder kein Sauerstoff vorhanden, ist eine Verbrennung nicht möglich.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r>
              <a:rPr lang="de-DE" altLang="de-DE"/>
              <a:t>Die Umgebungsluft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  <a:buFontTx/>
              <a:buNone/>
            </a:pPr>
            <a:r>
              <a:rPr lang="de-DE" altLang="de-DE"/>
              <a:t>	besteht zu ca. 21% 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  <a:buFontTx/>
              <a:buNone/>
            </a:pPr>
            <a:r>
              <a:rPr lang="de-DE" altLang="de-DE"/>
              <a:t>	aus Sauerstoff.</a:t>
            </a:r>
            <a:r>
              <a:rPr lang="de-DE" altLang="de-DE" sz="2000"/>
              <a:t> </a:t>
            </a:r>
          </a:p>
        </p:txBody>
      </p:sp>
      <p:grpSp>
        <p:nvGrpSpPr>
          <p:cNvPr id="6" name="Group 195"/>
          <p:cNvGrpSpPr>
            <a:grpSpLocks/>
          </p:cNvGrpSpPr>
          <p:nvPr/>
        </p:nvGrpSpPr>
        <p:grpSpPr bwMode="auto">
          <a:xfrm>
            <a:off x="5313609" y="4451395"/>
            <a:ext cx="1905000" cy="1981200"/>
            <a:chOff x="2544" y="2832"/>
            <a:chExt cx="1200" cy="1248"/>
          </a:xfrm>
        </p:grpSpPr>
        <p:graphicFrame>
          <p:nvGraphicFramePr>
            <p:cNvPr id="7" name="Object 161"/>
            <p:cNvGraphicFramePr>
              <a:graphicFrameLocks noChangeAspect="1"/>
            </p:cNvGraphicFramePr>
            <p:nvPr/>
          </p:nvGraphicFramePr>
          <p:xfrm>
            <a:off x="2544" y="2832"/>
            <a:ext cx="1200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Diagramm" r:id="rId4" imgW="2219706" imgH="2076831" progId="MSGraph.Chart.8">
                    <p:embed followColorScheme="full"/>
                  </p:oleObj>
                </mc:Choice>
                <mc:Fallback>
                  <p:oleObj name="Diagramm" r:id="rId4" imgW="2219706" imgH="2076831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12778" r="34210" b="14069"/>
                        <a:stretch>
                          <a:fillRect/>
                        </a:stretch>
                      </p:blipFill>
                      <p:spPr bwMode="auto">
                        <a:xfrm>
                          <a:off x="2544" y="2832"/>
                          <a:ext cx="1200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Oval 96"/>
            <p:cNvSpPr>
              <a:spLocks noChangeArrowheads="1"/>
            </p:cNvSpPr>
            <p:nvPr/>
          </p:nvSpPr>
          <p:spPr bwMode="auto">
            <a:xfrm>
              <a:off x="2760" y="3076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5816847" y="4997495"/>
            <a:ext cx="896937" cy="900113"/>
            <a:chOff x="2579" y="1803"/>
            <a:chExt cx="565" cy="567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579" y="1803"/>
              <a:ext cx="565" cy="567"/>
            </a:xfrm>
            <a:custGeom>
              <a:avLst/>
              <a:gdLst>
                <a:gd name="T0" fmla="*/ 215 w 1130"/>
                <a:gd name="T1" fmla="*/ 265 h 1135"/>
                <a:gd name="T2" fmla="*/ 196 w 1130"/>
                <a:gd name="T3" fmla="*/ 271 h 1135"/>
                <a:gd name="T4" fmla="*/ 178 w 1130"/>
                <a:gd name="T5" fmla="*/ 277 h 1135"/>
                <a:gd name="T6" fmla="*/ 161 w 1130"/>
                <a:gd name="T7" fmla="*/ 281 h 1135"/>
                <a:gd name="T8" fmla="*/ 143 w 1130"/>
                <a:gd name="T9" fmla="*/ 283 h 1135"/>
                <a:gd name="T10" fmla="*/ 126 w 1130"/>
                <a:gd name="T11" fmla="*/ 283 h 1135"/>
                <a:gd name="T12" fmla="*/ 109 w 1130"/>
                <a:gd name="T13" fmla="*/ 280 h 1135"/>
                <a:gd name="T14" fmla="*/ 92 w 1130"/>
                <a:gd name="T15" fmla="*/ 274 h 1135"/>
                <a:gd name="T16" fmla="*/ 77 w 1130"/>
                <a:gd name="T17" fmla="*/ 267 h 1135"/>
                <a:gd name="T18" fmla="*/ 65 w 1130"/>
                <a:gd name="T19" fmla="*/ 261 h 1135"/>
                <a:gd name="T20" fmla="*/ 55 w 1130"/>
                <a:gd name="T21" fmla="*/ 253 h 1135"/>
                <a:gd name="T22" fmla="*/ 45 w 1130"/>
                <a:gd name="T23" fmla="*/ 245 h 1135"/>
                <a:gd name="T24" fmla="*/ 37 w 1130"/>
                <a:gd name="T25" fmla="*/ 236 h 1135"/>
                <a:gd name="T26" fmla="*/ 30 w 1130"/>
                <a:gd name="T27" fmla="*/ 226 h 1135"/>
                <a:gd name="T28" fmla="*/ 23 w 1130"/>
                <a:gd name="T29" fmla="*/ 216 h 1135"/>
                <a:gd name="T30" fmla="*/ 18 w 1130"/>
                <a:gd name="T31" fmla="*/ 206 h 1135"/>
                <a:gd name="T32" fmla="*/ 11 w 1130"/>
                <a:gd name="T33" fmla="*/ 189 h 1135"/>
                <a:gd name="T34" fmla="*/ 4 w 1130"/>
                <a:gd name="T35" fmla="*/ 165 h 1135"/>
                <a:gd name="T36" fmla="*/ 1 w 1130"/>
                <a:gd name="T37" fmla="*/ 147 h 1135"/>
                <a:gd name="T38" fmla="*/ 0 w 1130"/>
                <a:gd name="T39" fmla="*/ 136 h 1135"/>
                <a:gd name="T40" fmla="*/ 1 w 1130"/>
                <a:gd name="T41" fmla="*/ 129 h 1135"/>
                <a:gd name="T42" fmla="*/ 3 w 1130"/>
                <a:gd name="T43" fmla="*/ 115 h 1135"/>
                <a:gd name="T44" fmla="*/ 6 w 1130"/>
                <a:gd name="T45" fmla="*/ 102 h 1135"/>
                <a:gd name="T46" fmla="*/ 9 w 1130"/>
                <a:gd name="T47" fmla="*/ 92 h 1135"/>
                <a:gd name="T48" fmla="*/ 12 w 1130"/>
                <a:gd name="T49" fmla="*/ 86 h 1135"/>
                <a:gd name="T50" fmla="*/ 18 w 1130"/>
                <a:gd name="T51" fmla="*/ 78 h 1135"/>
                <a:gd name="T52" fmla="*/ 25 w 1130"/>
                <a:gd name="T53" fmla="*/ 69 h 1135"/>
                <a:gd name="T54" fmla="*/ 29 w 1130"/>
                <a:gd name="T55" fmla="*/ 60 h 1135"/>
                <a:gd name="T56" fmla="*/ 34 w 1130"/>
                <a:gd name="T57" fmla="*/ 54 h 1135"/>
                <a:gd name="T58" fmla="*/ 37 w 1130"/>
                <a:gd name="T59" fmla="*/ 50 h 1135"/>
                <a:gd name="T60" fmla="*/ 42 w 1130"/>
                <a:gd name="T61" fmla="*/ 44 h 1135"/>
                <a:gd name="T62" fmla="*/ 53 w 1130"/>
                <a:gd name="T63" fmla="*/ 34 h 1135"/>
                <a:gd name="T64" fmla="*/ 72 w 1130"/>
                <a:gd name="T65" fmla="*/ 20 h 1135"/>
                <a:gd name="T66" fmla="*/ 91 w 1130"/>
                <a:gd name="T67" fmla="*/ 11 h 1135"/>
                <a:gd name="T68" fmla="*/ 110 w 1130"/>
                <a:gd name="T69" fmla="*/ 5 h 1135"/>
                <a:gd name="T70" fmla="*/ 130 w 1130"/>
                <a:gd name="T71" fmla="*/ 1 h 1135"/>
                <a:gd name="T72" fmla="*/ 151 w 1130"/>
                <a:gd name="T73" fmla="*/ 0 h 1135"/>
                <a:gd name="T74" fmla="*/ 171 w 1130"/>
                <a:gd name="T75" fmla="*/ 2 h 1135"/>
                <a:gd name="T76" fmla="*/ 191 w 1130"/>
                <a:gd name="T77" fmla="*/ 7 h 1135"/>
                <a:gd name="T78" fmla="*/ 211 w 1130"/>
                <a:gd name="T79" fmla="*/ 15 h 1135"/>
                <a:gd name="T80" fmla="*/ 230 w 1130"/>
                <a:gd name="T81" fmla="*/ 28 h 1135"/>
                <a:gd name="T82" fmla="*/ 247 w 1130"/>
                <a:gd name="T83" fmla="*/ 45 h 1135"/>
                <a:gd name="T84" fmla="*/ 260 w 1130"/>
                <a:gd name="T85" fmla="*/ 64 h 1135"/>
                <a:gd name="T86" fmla="*/ 270 w 1130"/>
                <a:gd name="T87" fmla="*/ 83 h 1135"/>
                <a:gd name="T88" fmla="*/ 277 w 1130"/>
                <a:gd name="T89" fmla="*/ 103 h 1135"/>
                <a:gd name="T90" fmla="*/ 281 w 1130"/>
                <a:gd name="T91" fmla="*/ 124 h 1135"/>
                <a:gd name="T92" fmla="*/ 283 w 1130"/>
                <a:gd name="T93" fmla="*/ 147 h 1135"/>
                <a:gd name="T94" fmla="*/ 282 w 1130"/>
                <a:gd name="T95" fmla="*/ 172 h 1135"/>
                <a:gd name="T96" fmla="*/ 278 w 1130"/>
                <a:gd name="T97" fmla="*/ 193 h 1135"/>
                <a:gd name="T98" fmla="*/ 271 w 1130"/>
                <a:gd name="T99" fmla="*/ 208 h 1135"/>
                <a:gd name="T100" fmla="*/ 264 w 1130"/>
                <a:gd name="T101" fmla="*/ 219 h 1135"/>
                <a:gd name="T102" fmla="*/ 259 w 1130"/>
                <a:gd name="T103" fmla="*/ 229 h 1135"/>
                <a:gd name="T104" fmla="*/ 253 w 1130"/>
                <a:gd name="T105" fmla="*/ 237 h 1135"/>
                <a:gd name="T106" fmla="*/ 246 w 1130"/>
                <a:gd name="T107" fmla="*/ 244 h 1135"/>
                <a:gd name="T108" fmla="*/ 238 w 1130"/>
                <a:gd name="T109" fmla="*/ 250 h 1135"/>
                <a:gd name="T110" fmla="*/ 230 w 1130"/>
                <a:gd name="T111" fmla="*/ 258 h 11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30" h="1135">
                  <a:moveTo>
                    <a:pt x="896" y="1050"/>
                  </a:moveTo>
                  <a:lnTo>
                    <a:pt x="858" y="1063"/>
                  </a:lnTo>
                  <a:lnTo>
                    <a:pt x="821" y="1076"/>
                  </a:lnTo>
                  <a:lnTo>
                    <a:pt x="784" y="1087"/>
                  </a:lnTo>
                  <a:lnTo>
                    <a:pt x="747" y="1099"/>
                  </a:lnTo>
                  <a:lnTo>
                    <a:pt x="711" y="1109"/>
                  </a:lnTo>
                  <a:lnTo>
                    <a:pt x="677" y="1118"/>
                  </a:lnTo>
                  <a:lnTo>
                    <a:pt x="641" y="1125"/>
                  </a:lnTo>
                  <a:lnTo>
                    <a:pt x="607" y="1130"/>
                  </a:lnTo>
                  <a:lnTo>
                    <a:pt x="572" y="1133"/>
                  </a:lnTo>
                  <a:lnTo>
                    <a:pt x="537" y="1135"/>
                  </a:lnTo>
                  <a:lnTo>
                    <a:pt x="504" y="1133"/>
                  </a:lnTo>
                  <a:lnTo>
                    <a:pt x="469" y="1129"/>
                  </a:lnTo>
                  <a:lnTo>
                    <a:pt x="435" y="1122"/>
                  </a:lnTo>
                  <a:lnTo>
                    <a:pt x="401" y="1112"/>
                  </a:lnTo>
                  <a:lnTo>
                    <a:pt x="367" y="1098"/>
                  </a:lnTo>
                  <a:lnTo>
                    <a:pt x="332" y="1079"/>
                  </a:lnTo>
                  <a:lnTo>
                    <a:pt x="307" y="1069"/>
                  </a:lnTo>
                  <a:lnTo>
                    <a:pt x="283" y="1056"/>
                  </a:lnTo>
                  <a:lnTo>
                    <a:pt x="260" y="1044"/>
                  </a:lnTo>
                  <a:lnTo>
                    <a:pt x="238" y="1029"/>
                  </a:lnTo>
                  <a:lnTo>
                    <a:pt x="217" y="1014"/>
                  </a:lnTo>
                  <a:lnTo>
                    <a:pt x="197" y="997"/>
                  </a:lnTo>
                  <a:lnTo>
                    <a:pt x="179" y="981"/>
                  </a:lnTo>
                  <a:lnTo>
                    <a:pt x="162" y="963"/>
                  </a:lnTo>
                  <a:lnTo>
                    <a:pt x="146" y="945"/>
                  </a:lnTo>
                  <a:lnTo>
                    <a:pt x="131" y="926"/>
                  </a:lnTo>
                  <a:lnTo>
                    <a:pt x="117" y="907"/>
                  </a:lnTo>
                  <a:lnTo>
                    <a:pt x="104" y="887"/>
                  </a:lnTo>
                  <a:lnTo>
                    <a:pt x="91" y="867"/>
                  </a:lnTo>
                  <a:lnTo>
                    <a:pt x="81" y="848"/>
                  </a:lnTo>
                  <a:lnTo>
                    <a:pt x="71" y="827"/>
                  </a:lnTo>
                  <a:lnTo>
                    <a:pt x="61" y="807"/>
                  </a:lnTo>
                  <a:lnTo>
                    <a:pt x="41" y="757"/>
                  </a:lnTo>
                  <a:lnTo>
                    <a:pt x="26" y="708"/>
                  </a:lnTo>
                  <a:lnTo>
                    <a:pt x="14" y="662"/>
                  </a:lnTo>
                  <a:lnTo>
                    <a:pt x="7" y="623"/>
                  </a:lnTo>
                  <a:lnTo>
                    <a:pt x="3" y="590"/>
                  </a:lnTo>
                  <a:lnTo>
                    <a:pt x="0" y="563"/>
                  </a:lnTo>
                  <a:lnTo>
                    <a:pt x="0" y="547"/>
                  </a:lnTo>
                  <a:lnTo>
                    <a:pt x="2" y="543"/>
                  </a:lnTo>
                  <a:lnTo>
                    <a:pt x="4" y="518"/>
                  </a:lnTo>
                  <a:lnTo>
                    <a:pt x="7" y="491"/>
                  </a:lnTo>
                  <a:lnTo>
                    <a:pt x="12" y="462"/>
                  </a:lnTo>
                  <a:lnTo>
                    <a:pt x="18" y="434"/>
                  </a:lnTo>
                  <a:lnTo>
                    <a:pt x="23" y="408"/>
                  </a:lnTo>
                  <a:lnTo>
                    <a:pt x="28" y="386"/>
                  </a:lnTo>
                  <a:lnTo>
                    <a:pt x="34" y="370"/>
                  </a:lnTo>
                  <a:lnTo>
                    <a:pt x="38" y="362"/>
                  </a:lnTo>
                  <a:lnTo>
                    <a:pt x="47" y="347"/>
                  </a:lnTo>
                  <a:lnTo>
                    <a:pt x="58" y="331"/>
                  </a:lnTo>
                  <a:lnTo>
                    <a:pt x="71" y="312"/>
                  </a:lnTo>
                  <a:lnTo>
                    <a:pt x="85" y="294"/>
                  </a:lnTo>
                  <a:lnTo>
                    <a:pt x="97" y="276"/>
                  </a:lnTo>
                  <a:lnTo>
                    <a:pt x="108" y="258"/>
                  </a:lnTo>
                  <a:lnTo>
                    <a:pt x="116" y="243"/>
                  </a:lnTo>
                  <a:lnTo>
                    <a:pt x="120" y="229"/>
                  </a:lnTo>
                  <a:lnTo>
                    <a:pt x="133" y="219"/>
                  </a:lnTo>
                  <a:lnTo>
                    <a:pt x="141" y="211"/>
                  </a:lnTo>
                  <a:lnTo>
                    <a:pt x="147" y="202"/>
                  </a:lnTo>
                  <a:lnTo>
                    <a:pt x="155" y="191"/>
                  </a:lnTo>
                  <a:lnTo>
                    <a:pt x="165" y="177"/>
                  </a:lnTo>
                  <a:lnTo>
                    <a:pt x="184" y="159"/>
                  </a:lnTo>
                  <a:lnTo>
                    <a:pt x="210" y="136"/>
                  </a:lnTo>
                  <a:lnTo>
                    <a:pt x="250" y="105"/>
                  </a:lnTo>
                  <a:lnTo>
                    <a:pt x="286" y="83"/>
                  </a:lnTo>
                  <a:lnTo>
                    <a:pt x="323" y="63"/>
                  </a:lnTo>
                  <a:lnTo>
                    <a:pt x="361" y="46"/>
                  </a:lnTo>
                  <a:lnTo>
                    <a:pt x="400" y="32"/>
                  </a:lnTo>
                  <a:lnTo>
                    <a:pt x="440" y="20"/>
                  </a:lnTo>
                  <a:lnTo>
                    <a:pt x="480" y="10"/>
                  </a:lnTo>
                  <a:lnTo>
                    <a:pt x="520" y="5"/>
                  </a:lnTo>
                  <a:lnTo>
                    <a:pt x="562" y="1"/>
                  </a:lnTo>
                  <a:lnTo>
                    <a:pt x="602" y="0"/>
                  </a:lnTo>
                  <a:lnTo>
                    <a:pt x="643" y="2"/>
                  </a:lnTo>
                  <a:lnTo>
                    <a:pt x="684" y="8"/>
                  </a:lnTo>
                  <a:lnTo>
                    <a:pt x="724" y="16"/>
                  </a:lnTo>
                  <a:lnTo>
                    <a:pt x="764" y="28"/>
                  </a:lnTo>
                  <a:lnTo>
                    <a:pt x="804" y="43"/>
                  </a:lnTo>
                  <a:lnTo>
                    <a:pt x="842" y="60"/>
                  </a:lnTo>
                  <a:lnTo>
                    <a:pt x="879" y="82"/>
                  </a:lnTo>
                  <a:lnTo>
                    <a:pt x="919" y="115"/>
                  </a:lnTo>
                  <a:lnTo>
                    <a:pt x="955" y="149"/>
                  </a:lnTo>
                  <a:lnTo>
                    <a:pt x="986" y="183"/>
                  </a:lnTo>
                  <a:lnTo>
                    <a:pt x="1015" y="219"/>
                  </a:lnTo>
                  <a:lnTo>
                    <a:pt x="1039" y="256"/>
                  </a:lnTo>
                  <a:lnTo>
                    <a:pt x="1061" y="293"/>
                  </a:lnTo>
                  <a:lnTo>
                    <a:pt x="1079" y="332"/>
                  </a:lnTo>
                  <a:lnTo>
                    <a:pt x="1094" y="372"/>
                  </a:lnTo>
                  <a:lnTo>
                    <a:pt x="1106" y="412"/>
                  </a:lnTo>
                  <a:lnTo>
                    <a:pt x="1116" y="455"/>
                  </a:lnTo>
                  <a:lnTo>
                    <a:pt x="1123" y="499"/>
                  </a:lnTo>
                  <a:lnTo>
                    <a:pt x="1126" y="544"/>
                  </a:lnTo>
                  <a:lnTo>
                    <a:pt x="1129" y="590"/>
                  </a:lnTo>
                  <a:lnTo>
                    <a:pt x="1130" y="638"/>
                  </a:lnTo>
                  <a:lnTo>
                    <a:pt x="1128" y="688"/>
                  </a:lnTo>
                  <a:lnTo>
                    <a:pt x="1124" y="738"/>
                  </a:lnTo>
                  <a:lnTo>
                    <a:pt x="1109" y="773"/>
                  </a:lnTo>
                  <a:lnTo>
                    <a:pt x="1094" y="804"/>
                  </a:lnTo>
                  <a:lnTo>
                    <a:pt x="1081" y="832"/>
                  </a:lnTo>
                  <a:lnTo>
                    <a:pt x="1069" y="857"/>
                  </a:lnTo>
                  <a:lnTo>
                    <a:pt x="1056" y="879"/>
                  </a:lnTo>
                  <a:lnTo>
                    <a:pt x="1045" y="898"/>
                  </a:lnTo>
                  <a:lnTo>
                    <a:pt x="1033" y="917"/>
                  </a:lnTo>
                  <a:lnTo>
                    <a:pt x="1020" y="933"/>
                  </a:lnTo>
                  <a:lnTo>
                    <a:pt x="1009" y="948"/>
                  </a:lnTo>
                  <a:lnTo>
                    <a:pt x="996" y="962"/>
                  </a:lnTo>
                  <a:lnTo>
                    <a:pt x="982" y="976"/>
                  </a:lnTo>
                  <a:lnTo>
                    <a:pt x="967" y="989"/>
                  </a:lnTo>
                  <a:lnTo>
                    <a:pt x="952" y="1003"/>
                  </a:lnTo>
                  <a:lnTo>
                    <a:pt x="935" y="1018"/>
                  </a:lnTo>
                  <a:lnTo>
                    <a:pt x="917" y="1033"/>
                  </a:lnTo>
                  <a:lnTo>
                    <a:pt x="896" y="1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590" y="1849"/>
              <a:ext cx="535" cy="486"/>
            </a:xfrm>
            <a:custGeom>
              <a:avLst/>
              <a:gdLst>
                <a:gd name="T0" fmla="*/ 241 w 1070"/>
                <a:gd name="T1" fmla="*/ 197 h 973"/>
                <a:gd name="T2" fmla="*/ 232 w 1070"/>
                <a:gd name="T3" fmla="*/ 216 h 973"/>
                <a:gd name="T4" fmla="*/ 209 w 1070"/>
                <a:gd name="T5" fmla="*/ 232 h 973"/>
                <a:gd name="T6" fmla="*/ 184 w 1070"/>
                <a:gd name="T7" fmla="*/ 242 h 973"/>
                <a:gd name="T8" fmla="*/ 174 w 1070"/>
                <a:gd name="T9" fmla="*/ 241 h 973"/>
                <a:gd name="T10" fmla="*/ 189 w 1070"/>
                <a:gd name="T11" fmla="*/ 229 h 973"/>
                <a:gd name="T12" fmla="*/ 206 w 1070"/>
                <a:gd name="T13" fmla="*/ 223 h 973"/>
                <a:gd name="T14" fmla="*/ 201 w 1070"/>
                <a:gd name="T15" fmla="*/ 217 h 973"/>
                <a:gd name="T16" fmla="*/ 193 w 1070"/>
                <a:gd name="T17" fmla="*/ 212 h 973"/>
                <a:gd name="T18" fmla="*/ 204 w 1070"/>
                <a:gd name="T19" fmla="*/ 185 h 973"/>
                <a:gd name="T20" fmla="*/ 193 w 1070"/>
                <a:gd name="T21" fmla="*/ 204 h 973"/>
                <a:gd name="T22" fmla="*/ 170 w 1070"/>
                <a:gd name="T23" fmla="*/ 225 h 973"/>
                <a:gd name="T24" fmla="*/ 153 w 1070"/>
                <a:gd name="T25" fmla="*/ 221 h 973"/>
                <a:gd name="T26" fmla="*/ 164 w 1070"/>
                <a:gd name="T27" fmla="*/ 211 h 973"/>
                <a:gd name="T28" fmla="*/ 171 w 1070"/>
                <a:gd name="T29" fmla="*/ 203 h 973"/>
                <a:gd name="T30" fmla="*/ 159 w 1070"/>
                <a:gd name="T31" fmla="*/ 204 h 973"/>
                <a:gd name="T32" fmla="*/ 155 w 1070"/>
                <a:gd name="T33" fmla="*/ 198 h 973"/>
                <a:gd name="T34" fmla="*/ 125 w 1070"/>
                <a:gd name="T35" fmla="*/ 199 h 973"/>
                <a:gd name="T36" fmla="*/ 108 w 1070"/>
                <a:gd name="T37" fmla="*/ 184 h 973"/>
                <a:gd name="T38" fmla="*/ 103 w 1070"/>
                <a:gd name="T39" fmla="*/ 192 h 973"/>
                <a:gd name="T40" fmla="*/ 87 w 1070"/>
                <a:gd name="T41" fmla="*/ 191 h 973"/>
                <a:gd name="T42" fmla="*/ 53 w 1070"/>
                <a:gd name="T43" fmla="*/ 173 h 973"/>
                <a:gd name="T44" fmla="*/ 40 w 1070"/>
                <a:gd name="T45" fmla="*/ 166 h 973"/>
                <a:gd name="T46" fmla="*/ 38 w 1070"/>
                <a:gd name="T47" fmla="*/ 170 h 973"/>
                <a:gd name="T48" fmla="*/ 39 w 1070"/>
                <a:gd name="T49" fmla="*/ 192 h 973"/>
                <a:gd name="T50" fmla="*/ 32 w 1070"/>
                <a:gd name="T51" fmla="*/ 186 h 973"/>
                <a:gd name="T52" fmla="*/ 36 w 1070"/>
                <a:gd name="T53" fmla="*/ 197 h 973"/>
                <a:gd name="T54" fmla="*/ 51 w 1070"/>
                <a:gd name="T55" fmla="*/ 217 h 973"/>
                <a:gd name="T56" fmla="*/ 32 w 1070"/>
                <a:gd name="T57" fmla="*/ 202 h 973"/>
                <a:gd name="T58" fmla="*/ 12 w 1070"/>
                <a:gd name="T59" fmla="*/ 167 h 973"/>
                <a:gd name="T60" fmla="*/ 0 w 1070"/>
                <a:gd name="T61" fmla="*/ 122 h 973"/>
                <a:gd name="T62" fmla="*/ 12 w 1070"/>
                <a:gd name="T63" fmla="*/ 101 h 973"/>
                <a:gd name="T64" fmla="*/ 10 w 1070"/>
                <a:gd name="T65" fmla="*/ 87 h 973"/>
                <a:gd name="T66" fmla="*/ 24 w 1070"/>
                <a:gd name="T67" fmla="*/ 55 h 973"/>
                <a:gd name="T68" fmla="*/ 33 w 1070"/>
                <a:gd name="T69" fmla="*/ 33 h 973"/>
                <a:gd name="T70" fmla="*/ 44 w 1070"/>
                <a:gd name="T71" fmla="*/ 30 h 973"/>
                <a:gd name="T72" fmla="*/ 65 w 1070"/>
                <a:gd name="T73" fmla="*/ 7 h 973"/>
                <a:gd name="T74" fmla="*/ 79 w 1070"/>
                <a:gd name="T75" fmla="*/ 0 h 973"/>
                <a:gd name="T76" fmla="*/ 92 w 1070"/>
                <a:gd name="T77" fmla="*/ 23 h 973"/>
                <a:gd name="T78" fmla="*/ 92 w 1070"/>
                <a:gd name="T79" fmla="*/ 34 h 973"/>
                <a:gd name="T80" fmla="*/ 120 w 1070"/>
                <a:gd name="T81" fmla="*/ 45 h 973"/>
                <a:gd name="T82" fmla="*/ 126 w 1070"/>
                <a:gd name="T83" fmla="*/ 69 h 973"/>
                <a:gd name="T84" fmla="*/ 136 w 1070"/>
                <a:gd name="T85" fmla="*/ 60 h 973"/>
                <a:gd name="T86" fmla="*/ 164 w 1070"/>
                <a:gd name="T87" fmla="*/ 57 h 973"/>
                <a:gd name="T88" fmla="*/ 178 w 1070"/>
                <a:gd name="T89" fmla="*/ 72 h 973"/>
                <a:gd name="T90" fmla="*/ 197 w 1070"/>
                <a:gd name="T91" fmla="*/ 58 h 973"/>
                <a:gd name="T92" fmla="*/ 210 w 1070"/>
                <a:gd name="T93" fmla="*/ 72 h 973"/>
                <a:gd name="T94" fmla="*/ 214 w 1070"/>
                <a:gd name="T95" fmla="*/ 56 h 973"/>
                <a:gd name="T96" fmla="*/ 236 w 1070"/>
                <a:gd name="T97" fmla="*/ 62 h 973"/>
                <a:gd name="T98" fmla="*/ 252 w 1070"/>
                <a:gd name="T99" fmla="*/ 118 h 973"/>
                <a:gd name="T100" fmla="*/ 251 w 1070"/>
                <a:gd name="T101" fmla="*/ 163 h 973"/>
                <a:gd name="T102" fmla="*/ 254 w 1070"/>
                <a:gd name="T103" fmla="*/ 105 h 973"/>
                <a:gd name="T104" fmla="*/ 238 w 1070"/>
                <a:gd name="T105" fmla="*/ 51 h 973"/>
                <a:gd name="T106" fmla="*/ 248 w 1070"/>
                <a:gd name="T107" fmla="*/ 44 h 973"/>
                <a:gd name="T108" fmla="*/ 257 w 1070"/>
                <a:gd name="T109" fmla="*/ 61 h 973"/>
                <a:gd name="T110" fmla="*/ 268 w 1070"/>
                <a:gd name="T111" fmla="*/ 143 h 973"/>
                <a:gd name="T112" fmla="*/ 250 w 1070"/>
                <a:gd name="T113" fmla="*/ 192 h 9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0" h="973">
                  <a:moveTo>
                    <a:pt x="998" y="769"/>
                  </a:moveTo>
                  <a:lnTo>
                    <a:pt x="993" y="760"/>
                  </a:lnTo>
                  <a:lnTo>
                    <a:pt x="983" y="750"/>
                  </a:lnTo>
                  <a:lnTo>
                    <a:pt x="973" y="743"/>
                  </a:lnTo>
                  <a:lnTo>
                    <a:pt x="965" y="743"/>
                  </a:lnTo>
                  <a:lnTo>
                    <a:pt x="964" y="760"/>
                  </a:lnTo>
                  <a:lnTo>
                    <a:pt x="963" y="789"/>
                  </a:lnTo>
                  <a:lnTo>
                    <a:pt x="961" y="818"/>
                  </a:lnTo>
                  <a:lnTo>
                    <a:pt x="961" y="833"/>
                  </a:lnTo>
                  <a:lnTo>
                    <a:pt x="957" y="837"/>
                  </a:lnTo>
                  <a:lnTo>
                    <a:pt x="951" y="843"/>
                  </a:lnTo>
                  <a:lnTo>
                    <a:pt x="943" y="851"/>
                  </a:lnTo>
                  <a:lnTo>
                    <a:pt x="935" y="859"/>
                  </a:lnTo>
                  <a:lnTo>
                    <a:pt x="926" y="867"/>
                  </a:lnTo>
                  <a:lnTo>
                    <a:pt x="918" y="875"/>
                  </a:lnTo>
                  <a:lnTo>
                    <a:pt x="910" y="883"/>
                  </a:lnTo>
                  <a:lnTo>
                    <a:pt x="904" y="890"/>
                  </a:lnTo>
                  <a:lnTo>
                    <a:pt x="884" y="904"/>
                  </a:lnTo>
                  <a:lnTo>
                    <a:pt x="867" y="915"/>
                  </a:lnTo>
                  <a:lnTo>
                    <a:pt x="850" y="923"/>
                  </a:lnTo>
                  <a:lnTo>
                    <a:pt x="834" y="930"/>
                  </a:lnTo>
                  <a:lnTo>
                    <a:pt x="817" y="936"/>
                  </a:lnTo>
                  <a:lnTo>
                    <a:pt x="800" y="945"/>
                  </a:lnTo>
                  <a:lnTo>
                    <a:pt x="782" y="955"/>
                  </a:lnTo>
                  <a:lnTo>
                    <a:pt x="761" y="968"/>
                  </a:lnTo>
                  <a:lnTo>
                    <a:pt x="752" y="970"/>
                  </a:lnTo>
                  <a:lnTo>
                    <a:pt x="744" y="971"/>
                  </a:lnTo>
                  <a:lnTo>
                    <a:pt x="734" y="971"/>
                  </a:lnTo>
                  <a:lnTo>
                    <a:pt x="726" y="970"/>
                  </a:lnTo>
                  <a:lnTo>
                    <a:pt x="717" y="970"/>
                  </a:lnTo>
                  <a:lnTo>
                    <a:pt x="708" y="970"/>
                  </a:lnTo>
                  <a:lnTo>
                    <a:pt x="700" y="971"/>
                  </a:lnTo>
                  <a:lnTo>
                    <a:pt x="691" y="973"/>
                  </a:lnTo>
                  <a:lnTo>
                    <a:pt x="693" y="970"/>
                  </a:lnTo>
                  <a:lnTo>
                    <a:pt x="696" y="964"/>
                  </a:lnTo>
                  <a:lnTo>
                    <a:pt x="702" y="957"/>
                  </a:lnTo>
                  <a:lnTo>
                    <a:pt x="709" y="949"/>
                  </a:lnTo>
                  <a:lnTo>
                    <a:pt x="715" y="941"/>
                  </a:lnTo>
                  <a:lnTo>
                    <a:pt x="722" y="934"/>
                  </a:lnTo>
                  <a:lnTo>
                    <a:pt x="726" y="927"/>
                  </a:lnTo>
                  <a:lnTo>
                    <a:pt x="730" y="924"/>
                  </a:lnTo>
                  <a:lnTo>
                    <a:pt x="755" y="917"/>
                  </a:lnTo>
                  <a:lnTo>
                    <a:pt x="774" y="911"/>
                  </a:lnTo>
                  <a:lnTo>
                    <a:pt x="789" y="906"/>
                  </a:lnTo>
                  <a:lnTo>
                    <a:pt x="799" y="903"/>
                  </a:lnTo>
                  <a:lnTo>
                    <a:pt x="806" y="901"/>
                  </a:lnTo>
                  <a:lnTo>
                    <a:pt x="813" y="898"/>
                  </a:lnTo>
                  <a:lnTo>
                    <a:pt x="819" y="896"/>
                  </a:lnTo>
                  <a:lnTo>
                    <a:pt x="824" y="894"/>
                  </a:lnTo>
                  <a:lnTo>
                    <a:pt x="830" y="888"/>
                  </a:lnTo>
                  <a:lnTo>
                    <a:pt x="832" y="881"/>
                  </a:lnTo>
                  <a:lnTo>
                    <a:pt x="834" y="873"/>
                  </a:lnTo>
                  <a:lnTo>
                    <a:pt x="835" y="865"/>
                  </a:lnTo>
                  <a:lnTo>
                    <a:pt x="823" y="866"/>
                  </a:lnTo>
                  <a:lnTo>
                    <a:pt x="813" y="867"/>
                  </a:lnTo>
                  <a:lnTo>
                    <a:pt x="804" y="870"/>
                  </a:lnTo>
                  <a:lnTo>
                    <a:pt x="796" y="873"/>
                  </a:lnTo>
                  <a:lnTo>
                    <a:pt x="789" y="877"/>
                  </a:lnTo>
                  <a:lnTo>
                    <a:pt x="779" y="880"/>
                  </a:lnTo>
                  <a:lnTo>
                    <a:pt x="770" y="883"/>
                  </a:lnTo>
                  <a:lnTo>
                    <a:pt x="760" y="887"/>
                  </a:lnTo>
                  <a:lnTo>
                    <a:pt x="766" y="868"/>
                  </a:lnTo>
                  <a:lnTo>
                    <a:pt x="772" y="851"/>
                  </a:lnTo>
                  <a:lnTo>
                    <a:pt x="781" y="835"/>
                  </a:lnTo>
                  <a:lnTo>
                    <a:pt x="790" y="818"/>
                  </a:lnTo>
                  <a:lnTo>
                    <a:pt x="798" y="802"/>
                  </a:lnTo>
                  <a:lnTo>
                    <a:pt x="805" y="783"/>
                  </a:lnTo>
                  <a:lnTo>
                    <a:pt x="812" y="765"/>
                  </a:lnTo>
                  <a:lnTo>
                    <a:pt x="815" y="745"/>
                  </a:lnTo>
                  <a:lnTo>
                    <a:pt x="815" y="743"/>
                  </a:lnTo>
                  <a:lnTo>
                    <a:pt x="814" y="739"/>
                  </a:lnTo>
                  <a:lnTo>
                    <a:pt x="814" y="737"/>
                  </a:lnTo>
                  <a:lnTo>
                    <a:pt x="813" y="735"/>
                  </a:lnTo>
                  <a:lnTo>
                    <a:pt x="801" y="754"/>
                  </a:lnTo>
                  <a:lnTo>
                    <a:pt x="790" y="775"/>
                  </a:lnTo>
                  <a:lnTo>
                    <a:pt x="781" y="795"/>
                  </a:lnTo>
                  <a:lnTo>
                    <a:pt x="770" y="816"/>
                  </a:lnTo>
                  <a:lnTo>
                    <a:pt x="760" y="836"/>
                  </a:lnTo>
                  <a:lnTo>
                    <a:pt x="749" y="856"/>
                  </a:lnTo>
                  <a:lnTo>
                    <a:pt x="738" y="877"/>
                  </a:lnTo>
                  <a:lnTo>
                    <a:pt x="724" y="896"/>
                  </a:lnTo>
                  <a:lnTo>
                    <a:pt x="708" y="900"/>
                  </a:lnTo>
                  <a:lnTo>
                    <a:pt x="693" y="902"/>
                  </a:lnTo>
                  <a:lnTo>
                    <a:pt x="679" y="903"/>
                  </a:lnTo>
                  <a:lnTo>
                    <a:pt x="664" y="904"/>
                  </a:lnTo>
                  <a:lnTo>
                    <a:pt x="649" y="905"/>
                  </a:lnTo>
                  <a:lnTo>
                    <a:pt x="635" y="905"/>
                  </a:lnTo>
                  <a:lnTo>
                    <a:pt x="620" y="906"/>
                  </a:lnTo>
                  <a:lnTo>
                    <a:pt x="604" y="906"/>
                  </a:lnTo>
                  <a:lnTo>
                    <a:pt x="608" y="894"/>
                  </a:lnTo>
                  <a:lnTo>
                    <a:pt x="610" y="885"/>
                  </a:lnTo>
                  <a:lnTo>
                    <a:pt x="612" y="878"/>
                  </a:lnTo>
                  <a:lnTo>
                    <a:pt x="617" y="866"/>
                  </a:lnTo>
                  <a:lnTo>
                    <a:pt x="623" y="862"/>
                  </a:lnTo>
                  <a:lnTo>
                    <a:pt x="630" y="857"/>
                  </a:lnTo>
                  <a:lnTo>
                    <a:pt x="638" y="852"/>
                  </a:lnTo>
                  <a:lnTo>
                    <a:pt x="645" y="849"/>
                  </a:lnTo>
                  <a:lnTo>
                    <a:pt x="653" y="845"/>
                  </a:lnTo>
                  <a:lnTo>
                    <a:pt x="660" y="842"/>
                  </a:lnTo>
                  <a:lnTo>
                    <a:pt x="668" y="837"/>
                  </a:lnTo>
                  <a:lnTo>
                    <a:pt x="676" y="832"/>
                  </a:lnTo>
                  <a:lnTo>
                    <a:pt x="677" y="828"/>
                  </a:lnTo>
                  <a:lnTo>
                    <a:pt x="678" y="824"/>
                  </a:lnTo>
                  <a:lnTo>
                    <a:pt x="680" y="819"/>
                  </a:lnTo>
                  <a:lnTo>
                    <a:pt x="681" y="814"/>
                  </a:lnTo>
                  <a:lnTo>
                    <a:pt x="675" y="814"/>
                  </a:lnTo>
                  <a:lnTo>
                    <a:pt x="668" y="814"/>
                  </a:lnTo>
                  <a:lnTo>
                    <a:pt x="661" y="816"/>
                  </a:lnTo>
                  <a:lnTo>
                    <a:pt x="654" y="816"/>
                  </a:lnTo>
                  <a:lnTo>
                    <a:pt x="648" y="817"/>
                  </a:lnTo>
                  <a:lnTo>
                    <a:pt x="641" y="818"/>
                  </a:lnTo>
                  <a:lnTo>
                    <a:pt x="634" y="819"/>
                  </a:lnTo>
                  <a:lnTo>
                    <a:pt x="626" y="820"/>
                  </a:lnTo>
                  <a:lnTo>
                    <a:pt x="628" y="811"/>
                  </a:lnTo>
                  <a:lnTo>
                    <a:pt x="628" y="804"/>
                  </a:lnTo>
                  <a:lnTo>
                    <a:pt x="626" y="796"/>
                  </a:lnTo>
                  <a:lnTo>
                    <a:pt x="624" y="788"/>
                  </a:lnTo>
                  <a:lnTo>
                    <a:pt x="621" y="791"/>
                  </a:lnTo>
                  <a:lnTo>
                    <a:pt x="619" y="795"/>
                  </a:lnTo>
                  <a:lnTo>
                    <a:pt x="617" y="798"/>
                  </a:lnTo>
                  <a:lnTo>
                    <a:pt x="615" y="802"/>
                  </a:lnTo>
                  <a:lnTo>
                    <a:pt x="587" y="802"/>
                  </a:lnTo>
                  <a:lnTo>
                    <a:pt x="562" y="802"/>
                  </a:lnTo>
                  <a:lnTo>
                    <a:pt x="539" y="801"/>
                  </a:lnTo>
                  <a:lnTo>
                    <a:pt x="518" y="799"/>
                  </a:lnTo>
                  <a:lnTo>
                    <a:pt x="497" y="797"/>
                  </a:lnTo>
                  <a:lnTo>
                    <a:pt x="476" y="795"/>
                  </a:lnTo>
                  <a:lnTo>
                    <a:pt x="456" y="791"/>
                  </a:lnTo>
                  <a:lnTo>
                    <a:pt x="432" y="788"/>
                  </a:lnTo>
                  <a:lnTo>
                    <a:pt x="432" y="775"/>
                  </a:lnTo>
                  <a:lnTo>
                    <a:pt x="432" y="761"/>
                  </a:lnTo>
                  <a:lnTo>
                    <a:pt x="432" y="749"/>
                  </a:lnTo>
                  <a:lnTo>
                    <a:pt x="432" y="736"/>
                  </a:lnTo>
                  <a:lnTo>
                    <a:pt x="430" y="731"/>
                  </a:lnTo>
                  <a:lnTo>
                    <a:pt x="428" y="728"/>
                  </a:lnTo>
                  <a:lnTo>
                    <a:pt x="426" y="726"/>
                  </a:lnTo>
                  <a:lnTo>
                    <a:pt x="423" y="722"/>
                  </a:lnTo>
                  <a:lnTo>
                    <a:pt x="416" y="735"/>
                  </a:lnTo>
                  <a:lnTo>
                    <a:pt x="413" y="751"/>
                  </a:lnTo>
                  <a:lnTo>
                    <a:pt x="412" y="768"/>
                  </a:lnTo>
                  <a:lnTo>
                    <a:pt x="412" y="783"/>
                  </a:lnTo>
                  <a:lnTo>
                    <a:pt x="400" y="782"/>
                  </a:lnTo>
                  <a:lnTo>
                    <a:pt x="390" y="780"/>
                  </a:lnTo>
                  <a:lnTo>
                    <a:pt x="379" y="777"/>
                  </a:lnTo>
                  <a:lnTo>
                    <a:pt x="368" y="774"/>
                  </a:lnTo>
                  <a:lnTo>
                    <a:pt x="358" y="771"/>
                  </a:lnTo>
                  <a:lnTo>
                    <a:pt x="347" y="767"/>
                  </a:lnTo>
                  <a:lnTo>
                    <a:pt x="338" y="764"/>
                  </a:lnTo>
                  <a:lnTo>
                    <a:pt x="328" y="760"/>
                  </a:lnTo>
                  <a:lnTo>
                    <a:pt x="299" y="741"/>
                  </a:lnTo>
                  <a:lnTo>
                    <a:pt x="272" y="726"/>
                  </a:lnTo>
                  <a:lnTo>
                    <a:pt x="249" y="713"/>
                  </a:lnTo>
                  <a:lnTo>
                    <a:pt x="230" y="703"/>
                  </a:lnTo>
                  <a:lnTo>
                    <a:pt x="211" y="693"/>
                  </a:lnTo>
                  <a:lnTo>
                    <a:pt x="194" y="683"/>
                  </a:lnTo>
                  <a:lnTo>
                    <a:pt x="179" y="670"/>
                  </a:lnTo>
                  <a:lnTo>
                    <a:pt x="165" y="655"/>
                  </a:lnTo>
                  <a:lnTo>
                    <a:pt x="164" y="658"/>
                  </a:lnTo>
                  <a:lnTo>
                    <a:pt x="162" y="660"/>
                  </a:lnTo>
                  <a:lnTo>
                    <a:pt x="161" y="663"/>
                  </a:lnTo>
                  <a:lnTo>
                    <a:pt x="159" y="666"/>
                  </a:lnTo>
                  <a:lnTo>
                    <a:pt x="154" y="666"/>
                  </a:lnTo>
                  <a:lnTo>
                    <a:pt x="148" y="665"/>
                  </a:lnTo>
                  <a:lnTo>
                    <a:pt x="143" y="663"/>
                  </a:lnTo>
                  <a:lnTo>
                    <a:pt x="137" y="663"/>
                  </a:lnTo>
                  <a:lnTo>
                    <a:pt x="140" y="672"/>
                  </a:lnTo>
                  <a:lnTo>
                    <a:pt x="144" y="677"/>
                  </a:lnTo>
                  <a:lnTo>
                    <a:pt x="151" y="681"/>
                  </a:lnTo>
                  <a:lnTo>
                    <a:pt x="159" y="685"/>
                  </a:lnTo>
                  <a:lnTo>
                    <a:pt x="163" y="707"/>
                  </a:lnTo>
                  <a:lnTo>
                    <a:pt x="167" y="736"/>
                  </a:lnTo>
                  <a:lnTo>
                    <a:pt x="170" y="764"/>
                  </a:lnTo>
                  <a:lnTo>
                    <a:pt x="167" y="780"/>
                  </a:lnTo>
                  <a:lnTo>
                    <a:pt x="161" y="774"/>
                  </a:lnTo>
                  <a:lnTo>
                    <a:pt x="156" y="769"/>
                  </a:lnTo>
                  <a:lnTo>
                    <a:pt x="150" y="765"/>
                  </a:lnTo>
                  <a:lnTo>
                    <a:pt x="147" y="761"/>
                  </a:lnTo>
                  <a:lnTo>
                    <a:pt x="142" y="758"/>
                  </a:lnTo>
                  <a:lnTo>
                    <a:pt x="139" y="754"/>
                  </a:lnTo>
                  <a:lnTo>
                    <a:pt x="135" y="751"/>
                  </a:lnTo>
                  <a:lnTo>
                    <a:pt x="132" y="749"/>
                  </a:lnTo>
                  <a:lnTo>
                    <a:pt x="126" y="746"/>
                  </a:lnTo>
                  <a:lnTo>
                    <a:pt x="122" y="745"/>
                  </a:lnTo>
                  <a:lnTo>
                    <a:pt x="120" y="745"/>
                  </a:lnTo>
                  <a:lnTo>
                    <a:pt x="116" y="748"/>
                  </a:lnTo>
                  <a:lnTo>
                    <a:pt x="119" y="759"/>
                  </a:lnTo>
                  <a:lnTo>
                    <a:pt x="126" y="771"/>
                  </a:lnTo>
                  <a:lnTo>
                    <a:pt x="134" y="781"/>
                  </a:lnTo>
                  <a:lnTo>
                    <a:pt x="143" y="791"/>
                  </a:lnTo>
                  <a:lnTo>
                    <a:pt x="154" y="801"/>
                  </a:lnTo>
                  <a:lnTo>
                    <a:pt x="164" y="809"/>
                  </a:lnTo>
                  <a:lnTo>
                    <a:pt x="174" y="818"/>
                  </a:lnTo>
                  <a:lnTo>
                    <a:pt x="184" y="826"/>
                  </a:lnTo>
                  <a:lnTo>
                    <a:pt x="193" y="845"/>
                  </a:lnTo>
                  <a:lnTo>
                    <a:pt x="200" y="859"/>
                  </a:lnTo>
                  <a:lnTo>
                    <a:pt x="203" y="870"/>
                  </a:lnTo>
                  <a:lnTo>
                    <a:pt x="202" y="875"/>
                  </a:lnTo>
                  <a:lnTo>
                    <a:pt x="197" y="875"/>
                  </a:lnTo>
                  <a:lnTo>
                    <a:pt x="188" y="871"/>
                  </a:lnTo>
                  <a:lnTo>
                    <a:pt x="174" y="860"/>
                  </a:lnTo>
                  <a:lnTo>
                    <a:pt x="156" y="845"/>
                  </a:lnTo>
                  <a:lnTo>
                    <a:pt x="142" y="827"/>
                  </a:lnTo>
                  <a:lnTo>
                    <a:pt x="128" y="809"/>
                  </a:lnTo>
                  <a:lnTo>
                    <a:pt x="114" y="790"/>
                  </a:lnTo>
                  <a:lnTo>
                    <a:pt x="102" y="773"/>
                  </a:lnTo>
                  <a:lnTo>
                    <a:pt x="89" y="754"/>
                  </a:lnTo>
                  <a:lnTo>
                    <a:pt x="78" y="736"/>
                  </a:lnTo>
                  <a:lnTo>
                    <a:pt x="65" y="716"/>
                  </a:lnTo>
                  <a:lnTo>
                    <a:pt x="52" y="697"/>
                  </a:lnTo>
                  <a:lnTo>
                    <a:pt x="45" y="668"/>
                  </a:lnTo>
                  <a:lnTo>
                    <a:pt x="38" y="642"/>
                  </a:lnTo>
                  <a:lnTo>
                    <a:pt x="30" y="617"/>
                  </a:lnTo>
                  <a:lnTo>
                    <a:pt x="23" y="592"/>
                  </a:lnTo>
                  <a:lnTo>
                    <a:pt x="16" y="568"/>
                  </a:lnTo>
                  <a:lnTo>
                    <a:pt x="10" y="544"/>
                  </a:lnTo>
                  <a:lnTo>
                    <a:pt x="4" y="518"/>
                  </a:lnTo>
                  <a:lnTo>
                    <a:pt x="0" y="491"/>
                  </a:lnTo>
                  <a:lnTo>
                    <a:pt x="4" y="468"/>
                  </a:lnTo>
                  <a:lnTo>
                    <a:pt x="7" y="452"/>
                  </a:lnTo>
                  <a:lnTo>
                    <a:pt x="13" y="439"/>
                  </a:lnTo>
                  <a:lnTo>
                    <a:pt x="20" y="429"/>
                  </a:lnTo>
                  <a:lnTo>
                    <a:pt x="27" y="422"/>
                  </a:lnTo>
                  <a:lnTo>
                    <a:pt x="36" y="414"/>
                  </a:lnTo>
                  <a:lnTo>
                    <a:pt x="46" y="405"/>
                  </a:lnTo>
                  <a:lnTo>
                    <a:pt x="58" y="395"/>
                  </a:lnTo>
                  <a:lnTo>
                    <a:pt x="52" y="389"/>
                  </a:lnTo>
                  <a:lnTo>
                    <a:pt x="46" y="382"/>
                  </a:lnTo>
                  <a:lnTo>
                    <a:pt x="42" y="376"/>
                  </a:lnTo>
                  <a:lnTo>
                    <a:pt x="36" y="369"/>
                  </a:lnTo>
                  <a:lnTo>
                    <a:pt x="37" y="361"/>
                  </a:lnTo>
                  <a:lnTo>
                    <a:pt x="39" y="350"/>
                  </a:lnTo>
                  <a:lnTo>
                    <a:pt x="43" y="343"/>
                  </a:lnTo>
                  <a:lnTo>
                    <a:pt x="49" y="347"/>
                  </a:lnTo>
                  <a:lnTo>
                    <a:pt x="49" y="267"/>
                  </a:lnTo>
                  <a:lnTo>
                    <a:pt x="72" y="258"/>
                  </a:lnTo>
                  <a:lnTo>
                    <a:pt x="86" y="248"/>
                  </a:lnTo>
                  <a:lnTo>
                    <a:pt x="93" y="236"/>
                  </a:lnTo>
                  <a:lnTo>
                    <a:pt x="95" y="222"/>
                  </a:lnTo>
                  <a:lnTo>
                    <a:pt x="96" y="209"/>
                  </a:lnTo>
                  <a:lnTo>
                    <a:pt x="99" y="194"/>
                  </a:lnTo>
                  <a:lnTo>
                    <a:pt x="107" y="179"/>
                  </a:lnTo>
                  <a:lnTo>
                    <a:pt x="124" y="161"/>
                  </a:lnTo>
                  <a:lnTo>
                    <a:pt x="125" y="152"/>
                  </a:lnTo>
                  <a:lnTo>
                    <a:pt x="127" y="143"/>
                  </a:lnTo>
                  <a:lnTo>
                    <a:pt x="129" y="134"/>
                  </a:lnTo>
                  <a:lnTo>
                    <a:pt x="133" y="128"/>
                  </a:lnTo>
                  <a:lnTo>
                    <a:pt x="137" y="126"/>
                  </a:lnTo>
                  <a:lnTo>
                    <a:pt x="143" y="130"/>
                  </a:lnTo>
                  <a:lnTo>
                    <a:pt x="151" y="142"/>
                  </a:lnTo>
                  <a:lnTo>
                    <a:pt x="161" y="164"/>
                  </a:lnTo>
                  <a:lnTo>
                    <a:pt x="169" y="144"/>
                  </a:lnTo>
                  <a:lnTo>
                    <a:pt x="175" y="122"/>
                  </a:lnTo>
                  <a:lnTo>
                    <a:pt x="181" y="99"/>
                  </a:lnTo>
                  <a:lnTo>
                    <a:pt x="186" y="78"/>
                  </a:lnTo>
                  <a:lnTo>
                    <a:pt x="201" y="68"/>
                  </a:lnTo>
                  <a:lnTo>
                    <a:pt x="216" y="58"/>
                  </a:lnTo>
                  <a:lnTo>
                    <a:pt x="230" y="47"/>
                  </a:lnTo>
                  <a:lnTo>
                    <a:pt x="245" y="37"/>
                  </a:lnTo>
                  <a:lnTo>
                    <a:pt x="258" y="28"/>
                  </a:lnTo>
                  <a:lnTo>
                    <a:pt x="273" y="18"/>
                  </a:lnTo>
                  <a:lnTo>
                    <a:pt x="288" y="9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3" y="1"/>
                  </a:lnTo>
                  <a:lnTo>
                    <a:pt x="318" y="16"/>
                  </a:lnTo>
                  <a:lnTo>
                    <a:pt x="325" y="30"/>
                  </a:lnTo>
                  <a:lnTo>
                    <a:pt x="335" y="43"/>
                  </a:lnTo>
                  <a:lnTo>
                    <a:pt x="344" y="56"/>
                  </a:lnTo>
                  <a:lnTo>
                    <a:pt x="353" y="69"/>
                  </a:lnTo>
                  <a:lnTo>
                    <a:pt x="361" y="82"/>
                  </a:lnTo>
                  <a:lnTo>
                    <a:pt x="368" y="93"/>
                  </a:lnTo>
                  <a:lnTo>
                    <a:pt x="371" y="106"/>
                  </a:lnTo>
                  <a:lnTo>
                    <a:pt x="367" y="112"/>
                  </a:lnTo>
                  <a:lnTo>
                    <a:pt x="363" y="116"/>
                  </a:lnTo>
                  <a:lnTo>
                    <a:pt x="360" y="122"/>
                  </a:lnTo>
                  <a:lnTo>
                    <a:pt x="355" y="128"/>
                  </a:lnTo>
                  <a:lnTo>
                    <a:pt x="359" y="141"/>
                  </a:lnTo>
                  <a:lnTo>
                    <a:pt x="366" y="139"/>
                  </a:lnTo>
                  <a:lnTo>
                    <a:pt x="374" y="130"/>
                  </a:lnTo>
                  <a:lnTo>
                    <a:pt x="379" y="120"/>
                  </a:lnTo>
                  <a:lnTo>
                    <a:pt x="390" y="124"/>
                  </a:lnTo>
                  <a:lnTo>
                    <a:pt x="408" y="135"/>
                  </a:lnTo>
                  <a:lnTo>
                    <a:pt x="431" y="149"/>
                  </a:lnTo>
                  <a:lnTo>
                    <a:pt x="456" y="165"/>
                  </a:lnTo>
                  <a:lnTo>
                    <a:pt x="480" y="182"/>
                  </a:lnTo>
                  <a:lnTo>
                    <a:pt x="500" y="196"/>
                  </a:lnTo>
                  <a:lnTo>
                    <a:pt x="515" y="207"/>
                  </a:lnTo>
                  <a:lnTo>
                    <a:pt x="521" y="213"/>
                  </a:lnTo>
                  <a:lnTo>
                    <a:pt x="517" y="229"/>
                  </a:lnTo>
                  <a:lnTo>
                    <a:pt x="512" y="245"/>
                  </a:lnTo>
                  <a:lnTo>
                    <a:pt x="507" y="261"/>
                  </a:lnTo>
                  <a:lnTo>
                    <a:pt x="503" y="278"/>
                  </a:lnTo>
                  <a:lnTo>
                    <a:pt x="506" y="289"/>
                  </a:lnTo>
                  <a:lnTo>
                    <a:pt x="511" y="294"/>
                  </a:lnTo>
                  <a:lnTo>
                    <a:pt x="514" y="297"/>
                  </a:lnTo>
                  <a:lnTo>
                    <a:pt x="518" y="304"/>
                  </a:lnTo>
                  <a:lnTo>
                    <a:pt x="527" y="285"/>
                  </a:lnTo>
                  <a:lnTo>
                    <a:pt x="535" y="263"/>
                  </a:lnTo>
                  <a:lnTo>
                    <a:pt x="543" y="240"/>
                  </a:lnTo>
                  <a:lnTo>
                    <a:pt x="551" y="219"/>
                  </a:lnTo>
                  <a:lnTo>
                    <a:pt x="568" y="219"/>
                  </a:lnTo>
                  <a:lnTo>
                    <a:pt x="585" y="220"/>
                  </a:lnTo>
                  <a:lnTo>
                    <a:pt x="603" y="221"/>
                  </a:lnTo>
                  <a:lnTo>
                    <a:pt x="620" y="223"/>
                  </a:lnTo>
                  <a:lnTo>
                    <a:pt x="639" y="226"/>
                  </a:lnTo>
                  <a:lnTo>
                    <a:pt x="656" y="228"/>
                  </a:lnTo>
                  <a:lnTo>
                    <a:pt x="673" y="230"/>
                  </a:lnTo>
                  <a:lnTo>
                    <a:pt x="691" y="233"/>
                  </a:lnTo>
                  <a:lnTo>
                    <a:pt x="692" y="249"/>
                  </a:lnTo>
                  <a:lnTo>
                    <a:pt x="696" y="280"/>
                  </a:lnTo>
                  <a:lnTo>
                    <a:pt x="703" y="306"/>
                  </a:lnTo>
                  <a:lnTo>
                    <a:pt x="713" y="309"/>
                  </a:lnTo>
                  <a:lnTo>
                    <a:pt x="710" y="290"/>
                  </a:lnTo>
                  <a:lnTo>
                    <a:pt x="708" y="268"/>
                  </a:lnTo>
                  <a:lnTo>
                    <a:pt x="709" y="249"/>
                  </a:lnTo>
                  <a:lnTo>
                    <a:pt x="717" y="234"/>
                  </a:lnTo>
                  <a:lnTo>
                    <a:pt x="742" y="234"/>
                  </a:lnTo>
                  <a:lnTo>
                    <a:pt x="761" y="234"/>
                  </a:lnTo>
                  <a:lnTo>
                    <a:pt x="776" y="234"/>
                  </a:lnTo>
                  <a:lnTo>
                    <a:pt x="786" y="234"/>
                  </a:lnTo>
                  <a:lnTo>
                    <a:pt x="794" y="234"/>
                  </a:lnTo>
                  <a:lnTo>
                    <a:pt x="801" y="234"/>
                  </a:lnTo>
                  <a:lnTo>
                    <a:pt x="808" y="233"/>
                  </a:lnTo>
                  <a:lnTo>
                    <a:pt x="816" y="233"/>
                  </a:lnTo>
                  <a:lnTo>
                    <a:pt x="824" y="252"/>
                  </a:lnTo>
                  <a:lnTo>
                    <a:pt x="830" y="268"/>
                  </a:lnTo>
                  <a:lnTo>
                    <a:pt x="837" y="289"/>
                  </a:lnTo>
                  <a:lnTo>
                    <a:pt x="847" y="324"/>
                  </a:lnTo>
                  <a:lnTo>
                    <a:pt x="852" y="317"/>
                  </a:lnTo>
                  <a:lnTo>
                    <a:pt x="846" y="288"/>
                  </a:lnTo>
                  <a:lnTo>
                    <a:pt x="838" y="255"/>
                  </a:lnTo>
                  <a:lnTo>
                    <a:pt x="835" y="233"/>
                  </a:lnTo>
                  <a:lnTo>
                    <a:pt x="844" y="229"/>
                  </a:lnTo>
                  <a:lnTo>
                    <a:pt x="854" y="226"/>
                  </a:lnTo>
                  <a:lnTo>
                    <a:pt x="866" y="222"/>
                  </a:lnTo>
                  <a:lnTo>
                    <a:pt x="877" y="220"/>
                  </a:lnTo>
                  <a:lnTo>
                    <a:pt x="889" y="217"/>
                  </a:lnTo>
                  <a:lnTo>
                    <a:pt x="900" y="215"/>
                  </a:lnTo>
                  <a:lnTo>
                    <a:pt x="912" y="213"/>
                  </a:lnTo>
                  <a:lnTo>
                    <a:pt x="922" y="212"/>
                  </a:lnTo>
                  <a:lnTo>
                    <a:pt x="941" y="249"/>
                  </a:lnTo>
                  <a:lnTo>
                    <a:pt x="956" y="281"/>
                  </a:lnTo>
                  <a:lnTo>
                    <a:pt x="968" y="311"/>
                  </a:lnTo>
                  <a:lnTo>
                    <a:pt x="979" y="339"/>
                  </a:lnTo>
                  <a:lnTo>
                    <a:pt x="987" y="367"/>
                  </a:lnTo>
                  <a:lnTo>
                    <a:pt x="994" y="399"/>
                  </a:lnTo>
                  <a:lnTo>
                    <a:pt x="999" y="434"/>
                  </a:lnTo>
                  <a:lnTo>
                    <a:pt x="1005" y="475"/>
                  </a:lnTo>
                  <a:lnTo>
                    <a:pt x="1004" y="515"/>
                  </a:lnTo>
                  <a:lnTo>
                    <a:pt x="1004" y="556"/>
                  </a:lnTo>
                  <a:lnTo>
                    <a:pt x="1002" y="597"/>
                  </a:lnTo>
                  <a:lnTo>
                    <a:pt x="997" y="638"/>
                  </a:lnTo>
                  <a:lnTo>
                    <a:pt x="999" y="644"/>
                  </a:lnTo>
                  <a:lnTo>
                    <a:pt x="1001" y="647"/>
                  </a:lnTo>
                  <a:lnTo>
                    <a:pt x="1003" y="652"/>
                  </a:lnTo>
                  <a:lnTo>
                    <a:pt x="1008" y="658"/>
                  </a:lnTo>
                  <a:lnTo>
                    <a:pt x="1020" y="620"/>
                  </a:lnTo>
                  <a:lnTo>
                    <a:pt x="1027" y="579"/>
                  </a:lnTo>
                  <a:lnTo>
                    <a:pt x="1029" y="540"/>
                  </a:lnTo>
                  <a:lnTo>
                    <a:pt x="1032" y="499"/>
                  </a:lnTo>
                  <a:lnTo>
                    <a:pt x="1026" y="463"/>
                  </a:lnTo>
                  <a:lnTo>
                    <a:pt x="1016" y="423"/>
                  </a:lnTo>
                  <a:lnTo>
                    <a:pt x="1002" y="379"/>
                  </a:lnTo>
                  <a:lnTo>
                    <a:pt x="987" y="336"/>
                  </a:lnTo>
                  <a:lnTo>
                    <a:pt x="972" y="295"/>
                  </a:lnTo>
                  <a:lnTo>
                    <a:pt x="959" y="258"/>
                  </a:lnTo>
                  <a:lnTo>
                    <a:pt x="951" y="229"/>
                  </a:lnTo>
                  <a:lnTo>
                    <a:pt x="948" y="209"/>
                  </a:lnTo>
                  <a:lnTo>
                    <a:pt x="952" y="205"/>
                  </a:lnTo>
                  <a:lnTo>
                    <a:pt x="958" y="200"/>
                  </a:lnTo>
                  <a:lnTo>
                    <a:pt x="964" y="196"/>
                  </a:lnTo>
                  <a:lnTo>
                    <a:pt x="970" y="191"/>
                  </a:lnTo>
                  <a:lnTo>
                    <a:pt x="975" y="187"/>
                  </a:lnTo>
                  <a:lnTo>
                    <a:pt x="981" y="182"/>
                  </a:lnTo>
                  <a:lnTo>
                    <a:pt x="986" y="180"/>
                  </a:lnTo>
                  <a:lnTo>
                    <a:pt x="990" y="179"/>
                  </a:lnTo>
                  <a:lnTo>
                    <a:pt x="999" y="195"/>
                  </a:lnTo>
                  <a:lnTo>
                    <a:pt x="1008" y="207"/>
                  </a:lnTo>
                  <a:lnTo>
                    <a:pt x="1012" y="217"/>
                  </a:lnTo>
                  <a:lnTo>
                    <a:pt x="1017" y="225"/>
                  </a:lnTo>
                  <a:lnTo>
                    <a:pt x="1020" y="232"/>
                  </a:lnTo>
                  <a:lnTo>
                    <a:pt x="1024" y="238"/>
                  </a:lnTo>
                  <a:lnTo>
                    <a:pt x="1027" y="247"/>
                  </a:lnTo>
                  <a:lnTo>
                    <a:pt x="1032" y="256"/>
                  </a:lnTo>
                  <a:lnTo>
                    <a:pt x="1043" y="304"/>
                  </a:lnTo>
                  <a:lnTo>
                    <a:pt x="1054" y="356"/>
                  </a:lnTo>
                  <a:lnTo>
                    <a:pt x="1062" y="410"/>
                  </a:lnTo>
                  <a:lnTo>
                    <a:pt x="1067" y="465"/>
                  </a:lnTo>
                  <a:lnTo>
                    <a:pt x="1070" y="521"/>
                  </a:lnTo>
                  <a:lnTo>
                    <a:pt x="1069" y="575"/>
                  </a:lnTo>
                  <a:lnTo>
                    <a:pt x="1063" y="627"/>
                  </a:lnTo>
                  <a:lnTo>
                    <a:pt x="1051" y="675"/>
                  </a:lnTo>
                  <a:lnTo>
                    <a:pt x="1046" y="687"/>
                  </a:lnTo>
                  <a:lnTo>
                    <a:pt x="1041" y="691"/>
                  </a:lnTo>
                  <a:lnTo>
                    <a:pt x="1034" y="691"/>
                  </a:lnTo>
                  <a:lnTo>
                    <a:pt x="1020" y="689"/>
                  </a:lnTo>
                  <a:lnTo>
                    <a:pt x="998" y="769"/>
                  </a:lnTo>
                  <a:close/>
                </a:path>
              </a:pathLst>
            </a:custGeom>
            <a:solidFill>
              <a:srgbClr val="7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809" y="2312"/>
              <a:ext cx="62" cy="39"/>
            </a:xfrm>
            <a:custGeom>
              <a:avLst/>
              <a:gdLst>
                <a:gd name="T0" fmla="*/ 0 w 125"/>
                <a:gd name="T1" fmla="*/ 19 h 78"/>
                <a:gd name="T2" fmla="*/ 1 w 125"/>
                <a:gd name="T3" fmla="*/ 15 h 78"/>
                <a:gd name="T4" fmla="*/ 2 w 125"/>
                <a:gd name="T5" fmla="*/ 11 h 78"/>
                <a:gd name="T6" fmla="*/ 2 w 125"/>
                <a:gd name="T7" fmla="*/ 7 h 78"/>
                <a:gd name="T8" fmla="*/ 2 w 125"/>
                <a:gd name="T9" fmla="*/ 0 h 78"/>
                <a:gd name="T10" fmla="*/ 5 w 125"/>
                <a:gd name="T11" fmla="*/ 0 h 78"/>
                <a:gd name="T12" fmla="*/ 9 w 125"/>
                <a:gd name="T13" fmla="*/ 1 h 78"/>
                <a:gd name="T14" fmla="*/ 13 w 125"/>
                <a:gd name="T15" fmla="*/ 1 h 78"/>
                <a:gd name="T16" fmla="*/ 16 w 125"/>
                <a:gd name="T17" fmla="*/ 1 h 78"/>
                <a:gd name="T18" fmla="*/ 20 w 125"/>
                <a:gd name="T19" fmla="*/ 2 h 78"/>
                <a:gd name="T20" fmla="*/ 24 w 125"/>
                <a:gd name="T21" fmla="*/ 2 h 78"/>
                <a:gd name="T22" fmla="*/ 27 w 125"/>
                <a:gd name="T23" fmla="*/ 2 h 78"/>
                <a:gd name="T24" fmla="*/ 31 w 125"/>
                <a:gd name="T25" fmla="*/ 2 h 78"/>
                <a:gd name="T26" fmla="*/ 30 w 125"/>
                <a:gd name="T27" fmla="*/ 4 h 78"/>
                <a:gd name="T28" fmla="*/ 29 w 125"/>
                <a:gd name="T29" fmla="*/ 7 h 78"/>
                <a:gd name="T30" fmla="*/ 28 w 125"/>
                <a:gd name="T31" fmla="*/ 9 h 78"/>
                <a:gd name="T32" fmla="*/ 26 w 125"/>
                <a:gd name="T33" fmla="*/ 12 h 78"/>
                <a:gd name="T34" fmla="*/ 24 w 125"/>
                <a:gd name="T35" fmla="*/ 14 h 78"/>
                <a:gd name="T36" fmla="*/ 23 w 125"/>
                <a:gd name="T37" fmla="*/ 16 h 78"/>
                <a:gd name="T38" fmla="*/ 21 w 125"/>
                <a:gd name="T39" fmla="*/ 18 h 78"/>
                <a:gd name="T40" fmla="*/ 20 w 125"/>
                <a:gd name="T41" fmla="*/ 20 h 78"/>
                <a:gd name="T42" fmla="*/ 17 w 125"/>
                <a:gd name="T43" fmla="*/ 20 h 78"/>
                <a:gd name="T44" fmla="*/ 15 w 125"/>
                <a:gd name="T45" fmla="*/ 20 h 78"/>
                <a:gd name="T46" fmla="*/ 12 w 125"/>
                <a:gd name="T47" fmla="*/ 19 h 78"/>
                <a:gd name="T48" fmla="*/ 10 w 125"/>
                <a:gd name="T49" fmla="*/ 19 h 78"/>
                <a:gd name="T50" fmla="*/ 7 w 125"/>
                <a:gd name="T51" fmla="*/ 19 h 78"/>
                <a:gd name="T52" fmla="*/ 5 w 125"/>
                <a:gd name="T53" fmla="*/ 19 h 78"/>
                <a:gd name="T54" fmla="*/ 2 w 125"/>
                <a:gd name="T55" fmla="*/ 19 h 78"/>
                <a:gd name="T56" fmla="*/ 0 w 125"/>
                <a:gd name="T57" fmla="*/ 19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5" h="78">
                  <a:moveTo>
                    <a:pt x="0" y="75"/>
                  </a:moveTo>
                  <a:lnTo>
                    <a:pt x="5" y="57"/>
                  </a:lnTo>
                  <a:lnTo>
                    <a:pt x="8" y="43"/>
                  </a:lnTo>
                  <a:lnTo>
                    <a:pt x="11" y="27"/>
                  </a:lnTo>
                  <a:lnTo>
                    <a:pt x="8" y="0"/>
                  </a:lnTo>
                  <a:lnTo>
                    <a:pt x="23" y="0"/>
                  </a:lnTo>
                  <a:lnTo>
                    <a:pt x="37" y="1"/>
                  </a:lnTo>
                  <a:lnTo>
                    <a:pt x="52" y="2"/>
                  </a:lnTo>
                  <a:lnTo>
                    <a:pt x="67" y="4"/>
                  </a:lnTo>
                  <a:lnTo>
                    <a:pt x="81" y="5"/>
                  </a:lnTo>
                  <a:lnTo>
                    <a:pt x="96" y="6"/>
                  </a:lnTo>
                  <a:lnTo>
                    <a:pt x="110" y="7"/>
                  </a:lnTo>
                  <a:lnTo>
                    <a:pt x="125" y="8"/>
                  </a:lnTo>
                  <a:lnTo>
                    <a:pt x="122" y="16"/>
                  </a:lnTo>
                  <a:lnTo>
                    <a:pt x="118" y="25"/>
                  </a:lnTo>
                  <a:lnTo>
                    <a:pt x="113" y="35"/>
                  </a:lnTo>
                  <a:lnTo>
                    <a:pt x="106" y="45"/>
                  </a:lnTo>
                  <a:lnTo>
                    <a:pt x="99" y="54"/>
                  </a:lnTo>
                  <a:lnTo>
                    <a:pt x="92" y="62"/>
                  </a:lnTo>
                  <a:lnTo>
                    <a:pt x="87" y="71"/>
                  </a:lnTo>
                  <a:lnTo>
                    <a:pt x="81" y="78"/>
                  </a:lnTo>
                  <a:lnTo>
                    <a:pt x="71" y="78"/>
                  </a:lnTo>
                  <a:lnTo>
                    <a:pt x="60" y="77"/>
                  </a:lnTo>
                  <a:lnTo>
                    <a:pt x="51" y="76"/>
                  </a:lnTo>
                  <a:lnTo>
                    <a:pt x="41" y="75"/>
                  </a:lnTo>
                  <a:lnTo>
                    <a:pt x="30" y="75"/>
                  </a:lnTo>
                  <a:lnTo>
                    <a:pt x="20" y="74"/>
                  </a:lnTo>
                  <a:lnTo>
                    <a:pt x="9" y="74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7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863" y="2309"/>
              <a:ext cx="79" cy="42"/>
            </a:xfrm>
            <a:custGeom>
              <a:avLst/>
              <a:gdLst>
                <a:gd name="T0" fmla="*/ 1 w 157"/>
                <a:gd name="T1" fmla="*/ 20 h 86"/>
                <a:gd name="T2" fmla="*/ 1 w 157"/>
                <a:gd name="T3" fmla="*/ 19 h 86"/>
                <a:gd name="T4" fmla="*/ 2 w 157"/>
                <a:gd name="T5" fmla="*/ 18 h 86"/>
                <a:gd name="T6" fmla="*/ 4 w 157"/>
                <a:gd name="T7" fmla="*/ 16 h 86"/>
                <a:gd name="T8" fmla="*/ 9 w 157"/>
                <a:gd name="T9" fmla="*/ 9 h 86"/>
                <a:gd name="T10" fmla="*/ 12 w 157"/>
                <a:gd name="T11" fmla="*/ 4 h 86"/>
                <a:gd name="T12" fmla="*/ 14 w 157"/>
                <a:gd name="T13" fmla="*/ 3 h 86"/>
                <a:gd name="T14" fmla="*/ 16 w 157"/>
                <a:gd name="T15" fmla="*/ 3 h 86"/>
                <a:gd name="T16" fmla="*/ 19 w 157"/>
                <a:gd name="T17" fmla="*/ 3 h 86"/>
                <a:gd name="T18" fmla="*/ 22 w 157"/>
                <a:gd name="T19" fmla="*/ 3 h 86"/>
                <a:gd name="T20" fmla="*/ 25 w 157"/>
                <a:gd name="T21" fmla="*/ 3 h 86"/>
                <a:gd name="T22" fmla="*/ 28 w 157"/>
                <a:gd name="T23" fmla="*/ 2 h 86"/>
                <a:gd name="T24" fmla="*/ 32 w 157"/>
                <a:gd name="T25" fmla="*/ 2 h 86"/>
                <a:gd name="T26" fmla="*/ 35 w 157"/>
                <a:gd name="T27" fmla="*/ 1 h 86"/>
                <a:gd name="T28" fmla="*/ 37 w 157"/>
                <a:gd name="T29" fmla="*/ 1 h 86"/>
                <a:gd name="T30" fmla="*/ 37 w 157"/>
                <a:gd name="T31" fmla="*/ 0 h 86"/>
                <a:gd name="T32" fmla="*/ 38 w 157"/>
                <a:gd name="T33" fmla="*/ 0 h 86"/>
                <a:gd name="T34" fmla="*/ 39 w 157"/>
                <a:gd name="T35" fmla="*/ 0 h 86"/>
                <a:gd name="T36" fmla="*/ 39 w 157"/>
                <a:gd name="T37" fmla="*/ 2 h 86"/>
                <a:gd name="T38" fmla="*/ 37 w 157"/>
                <a:gd name="T39" fmla="*/ 4 h 86"/>
                <a:gd name="T40" fmla="*/ 34 w 157"/>
                <a:gd name="T41" fmla="*/ 7 h 86"/>
                <a:gd name="T42" fmla="*/ 31 w 157"/>
                <a:gd name="T43" fmla="*/ 10 h 86"/>
                <a:gd name="T44" fmla="*/ 28 w 157"/>
                <a:gd name="T45" fmla="*/ 14 h 86"/>
                <a:gd name="T46" fmla="*/ 27 w 157"/>
                <a:gd name="T47" fmla="*/ 15 h 86"/>
                <a:gd name="T48" fmla="*/ 25 w 157"/>
                <a:gd name="T49" fmla="*/ 16 h 86"/>
                <a:gd name="T50" fmla="*/ 22 w 157"/>
                <a:gd name="T51" fmla="*/ 17 h 86"/>
                <a:gd name="T52" fmla="*/ 19 w 157"/>
                <a:gd name="T53" fmla="*/ 18 h 86"/>
                <a:gd name="T54" fmla="*/ 15 w 157"/>
                <a:gd name="T55" fmla="*/ 19 h 86"/>
                <a:gd name="T56" fmla="*/ 11 w 157"/>
                <a:gd name="T57" fmla="*/ 19 h 86"/>
                <a:gd name="T58" fmla="*/ 8 w 157"/>
                <a:gd name="T59" fmla="*/ 20 h 86"/>
                <a:gd name="T60" fmla="*/ 5 w 157"/>
                <a:gd name="T61" fmla="*/ 20 h 86"/>
                <a:gd name="T62" fmla="*/ 2 w 157"/>
                <a:gd name="T63" fmla="*/ 20 h 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7" h="86">
                  <a:moveTo>
                    <a:pt x="0" y="86"/>
                  </a:moveTo>
                  <a:lnTo>
                    <a:pt x="1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3" y="76"/>
                  </a:lnTo>
                  <a:lnTo>
                    <a:pt x="6" y="73"/>
                  </a:lnTo>
                  <a:lnTo>
                    <a:pt x="10" y="68"/>
                  </a:lnTo>
                  <a:lnTo>
                    <a:pt x="13" y="65"/>
                  </a:lnTo>
                  <a:lnTo>
                    <a:pt x="17" y="60"/>
                  </a:lnTo>
                  <a:lnTo>
                    <a:pt x="33" y="36"/>
                  </a:lnTo>
                  <a:lnTo>
                    <a:pt x="41" y="22"/>
                  </a:lnTo>
                  <a:lnTo>
                    <a:pt x="45" y="18"/>
                  </a:lnTo>
                  <a:lnTo>
                    <a:pt x="47" y="15"/>
                  </a:lnTo>
                  <a:lnTo>
                    <a:pt x="53" y="15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70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7" y="13"/>
                  </a:lnTo>
                  <a:lnTo>
                    <a:pt x="93" y="13"/>
                  </a:lnTo>
                  <a:lnTo>
                    <a:pt x="99" y="12"/>
                  </a:lnTo>
                  <a:lnTo>
                    <a:pt x="104" y="11"/>
                  </a:lnTo>
                  <a:lnTo>
                    <a:pt x="111" y="10"/>
                  </a:lnTo>
                  <a:lnTo>
                    <a:pt x="118" y="10"/>
                  </a:lnTo>
                  <a:lnTo>
                    <a:pt x="125" y="8"/>
                  </a:lnTo>
                  <a:lnTo>
                    <a:pt x="132" y="7"/>
                  </a:lnTo>
                  <a:lnTo>
                    <a:pt x="138" y="7"/>
                  </a:lnTo>
                  <a:lnTo>
                    <a:pt x="144" y="6"/>
                  </a:lnTo>
                  <a:lnTo>
                    <a:pt x="145" y="5"/>
                  </a:lnTo>
                  <a:lnTo>
                    <a:pt x="146" y="3"/>
                  </a:lnTo>
                  <a:lnTo>
                    <a:pt x="14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5" y="1"/>
                  </a:lnTo>
                  <a:lnTo>
                    <a:pt x="157" y="1"/>
                  </a:lnTo>
                  <a:lnTo>
                    <a:pt x="153" y="8"/>
                  </a:lnTo>
                  <a:lnTo>
                    <a:pt x="148" y="13"/>
                  </a:lnTo>
                  <a:lnTo>
                    <a:pt x="145" y="18"/>
                  </a:lnTo>
                  <a:lnTo>
                    <a:pt x="140" y="22"/>
                  </a:lnTo>
                  <a:lnTo>
                    <a:pt x="136" y="28"/>
                  </a:lnTo>
                  <a:lnTo>
                    <a:pt x="130" y="35"/>
                  </a:lnTo>
                  <a:lnTo>
                    <a:pt x="122" y="43"/>
                  </a:lnTo>
                  <a:lnTo>
                    <a:pt x="111" y="53"/>
                  </a:lnTo>
                  <a:lnTo>
                    <a:pt x="110" y="57"/>
                  </a:lnTo>
                  <a:lnTo>
                    <a:pt x="109" y="59"/>
                  </a:lnTo>
                  <a:lnTo>
                    <a:pt x="107" y="63"/>
                  </a:lnTo>
                  <a:lnTo>
                    <a:pt x="106" y="65"/>
                  </a:lnTo>
                  <a:lnTo>
                    <a:pt x="98" y="67"/>
                  </a:lnTo>
                  <a:lnTo>
                    <a:pt x="91" y="69"/>
                  </a:lnTo>
                  <a:lnTo>
                    <a:pt x="85" y="72"/>
                  </a:lnTo>
                  <a:lnTo>
                    <a:pt x="79" y="73"/>
                  </a:lnTo>
                  <a:lnTo>
                    <a:pt x="73" y="74"/>
                  </a:lnTo>
                  <a:lnTo>
                    <a:pt x="66" y="75"/>
                  </a:lnTo>
                  <a:lnTo>
                    <a:pt x="58" y="77"/>
                  </a:lnTo>
                  <a:lnTo>
                    <a:pt x="47" y="80"/>
                  </a:lnTo>
                  <a:lnTo>
                    <a:pt x="41" y="80"/>
                  </a:lnTo>
                  <a:lnTo>
                    <a:pt x="35" y="81"/>
                  </a:lnTo>
                  <a:lnTo>
                    <a:pt x="30" y="81"/>
                  </a:lnTo>
                  <a:lnTo>
                    <a:pt x="24" y="82"/>
                  </a:lnTo>
                  <a:lnTo>
                    <a:pt x="17" y="83"/>
                  </a:lnTo>
                  <a:lnTo>
                    <a:pt x="11" y="84"/>
                  </a:lnTo>
                  <a:lnTo>
                    <a:pt x="5" y="8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7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704" y="2276"/>
              <a:ext cx="101" cy="70"/>
            </a:xfrm>
            <a:custGeom>
              <a:avLst/>
              <a:gdLst>
                <a:gd name="T0" fmla="*/ 4 w 201"/>
                <a:gd name="T1" fmla="*/ 14 h 139"/>
                <a:gd name="T2" fmla="*/ 3 w 201"/>
                <a:gd name="T3" fmla="*/ 10 h 139"/>
                <a:gd name="T4" fmla="*/ 2 w 201"/>
                <a:gd name="T5" fmla="*/ 7 h 139"/>
                <a:gd name="T6" fmla="*/ 1 w 201"/>
                <a:gd name="T7" fmla="*/ 4 h 139"/>
                <a:gd name="T8" fmla="*/ 0 w 201"/>
                <a:gd name="T9" fmla="*/ 0 h 139"/>
                <a:gd name="T10" fmla="*/ 3 w 201"/>
                <a:gd name="T11" fmla="*/ 1 h 139"/>
                <a:gd name="T12" fmla="*/ 6 w 201"/>
                <a:gd name="T13" fmla="*/ 3 h 139"/>
                <a:gd name="T14" fmla="*/ 9 w 201"/>
                <a:gd name="T15" fmla="*/ 4 h 139"/>
                <a:gd name="T16" fmla="*/ 11 w 201"/>
                <a:gd name="T17" fmla="*/ 5 h 139"/>
                <a:gd name="T18" fmla="*/ 14 w 201"/>
                <a:gd name="T19" fmla="*/ 6 h 139"/>
                <a:gd name="T20" fmla="*/ 17 w 201"/>
                <a:gd name="T21" fmla="*/ 7 h 139"/>
                <a:gd name="T22" fmla="*/ 20 w 201"/>
                <a:gd name="T23" fmla="*/ 8 h 139"/>
                <a:gd name="T24" fmla="*/ 24 w 201"/>
                <a:gd name="T25" fmla="*/ 10 h 139"/>
                <a:gd name="T26" fmla="*/ 27 w 201"/>
                <a:gd name="T27" fmla="*/ 10 h 139"/>
                <a:gd name="T28" fmla="*/ 30 w 201"/>
                <a:gd name="T29" fmla="*/ 11 h 139"/>
                <a:gd name="T30" fmla="*/ 33 w 201"/>
                <a:gd name="T31" fmla="*/ 12 h 139"/>
                <a:gd name="T32" fmla="*/ 36 w 201"/>
                <a:gd name="T33" fmla="*/ 13 h 139"/>
                <a:gd name="T34" fmla="*/ 39 w 201"/>
                <a:gd name="T35" fmla="*/ 14 h 139"/>
                <a:gd name="T36" fmla="*/ 42 w 201"/>
                <a:gd name="T37" fmla="*/ 15 h 139"/>
                <a:gd name="T38" fmla="*/ 45 w 201"/>
                <a:gd name="T39" fmla="*/ 16 h 139"/>
                <a:gd name="T40" fmla="*/ 47 w 201"/>
                <a:gd name="T41" fmla="*/ 16 h 139"/>
                <a:gd name="T42" fmla="*/ 49 w 201"/>
                <a:gd name="T43" fmla="*/ 27 h 139"/>
                <a:gd name="T44" fmla="*/ 50 w 201"/>
                <a:gd name="T45" fmla="*/ 32 h 139"/>
                <a:gd name="T46" fmla="*/ 51 w 201"/>
                <a:gd name="T47" fmla="*/ 34 h 139"/>
                <a:gd name="T48" fmla="*/ 51 w 201"/>
                <a:gd name="T49" fmla="*/ 35 h 139"/>
                <a:gd name="T50" fmla="*/ 48 w 201"/>
                <a:gd name="T51" fmla="*/ 35 h 139"/>
                <a:gd name="T52" fmla="*/ 45 w 201"/>
                <a:gd name="T53" fmla="*/ 35 h 139"/>
                <a:gd name="T54" fmla="*/ 42 w 201"/>
                <a:gd name="T55" fmla="*/ 34 h 139"/>
                <a:gd name="T56" fmla="*/ 39 w 201"/>
                <a:gd name="T57" fmla="*/ 33 h 139"/>
                <a:gd name="T58" fmla="*/ 36 w 201"/>
                <a:gd name="T59" fmla="*/ 32 h 139"/>
                <a:gd name="T60" fmla="*/ 32 w 201"/>
                <a:gd name="T61" fmla="*/ 31 h 139"/>
                <a:gd name="T62" fmla="*/ 29 w 201"/>
                <a:gd name="T63" fmla="*/ 30 h 139"/>
                <a:gd name="T64" fmla="*/ 26 w 201"/>
                <a:gd name="T65" fmla="*/ 28 h 139"/>
                <a:gd name="T66" fmla="*/ 23 w 201"/>
                <a:gd name="T67" fmla="*/ 27 h 139"/>
                <a:gd name="T68" fmla="*/ 20 w 201"/>
                <a:gd name="T69" fmla="*/ 25 h 139"/>
                <a:gd name="T70" fmla="*/ 17 w 201"/>
                <a:gd name="T71" fmla="*/ 23 h 139"/>
                <a:gd name="T72" fmla="*/ 14 w 201"/>
                <a:gd name="T73" fmla="*/ 21 h 139"/>
                <a:gd name="T74" fmla="*/ 11 w 201"/>
                <a:gd name="T75" fmla="*/ 20 h 139"/>
                <a:gd name="T76" fmla="*/ 9 w 201"/>
                <a:gd name="T77" fmla="*/ 18 h 139"/>
                <a:gd name="T78" fmla="*/ 6 w 201"/>
                <a:gd name="T79" fmla="*/ 16 h 139"/>
                <a:gd name="T80" fmla="*/ 4 w 201"/>
                <a:gd name="T81" fmla="*/ 14 h 1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1" h="139">
                  <a:moveTo>
                    <a:pt x="15" y="54"/>
                  </a:moveTo>
                  <a:lnTo>
                    <a:pt x="11" y="40"/>
                  </a:lnTo>
                  <a:lnTo>
                    <a:pt x="7" y="27"/>
                  </a:lnTo>
                  <a:lnTo>
                    <a:pt x="4" y="14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1" y="9"/>
                  </a:lnTo>
                  <a:lnTo>
                    <a:pt x="33" y="15"/>
                  </a:lnTo>
                  <a:lnTo>
                    <a:pt x="44" y="19"/>
                  </a:lnTo>
                  <a:lnTo>
                    <a:pt x="56" y="24"/>
                  </a:lnTo>
                  <a:lnTo>
                    <a:pt x="68" y="27"/>
                  </a:lnTo>
                  <a:lnTo>
                    <a:pt x="80" y="32"/>
                  </a:lnTo>
                  <a:lnTo>
                    <a:pt x="93" y="37"/>
                  </a:lnTo>
                  <a:lnTo>
                    <a:pt x="105" y="40"/>
                  </a:lnTo>
                  <a:lnTo>
                    <a:pt x="118" y="44"/>
                  </a:lnTo>
                  <a:lnTo>
                    <a:pt x="131" y="48"/>
                  </a:lnTo>
                  <a:lnTo>
                    <a:pt x="143" y="52"/>
                  </a:lnTo>
                  <a:lnTo>
                    <a:pt x="155" y="54"/>
                  </a:lnTo>
                  <a:lnTo>
                    <a:pt x="166" y="57"/>
                  </a:lnTo>
                  <a:lnTo>
                    <a:pt x="178" y="61"/>
                  </a:lnTo>
                  <a:lnTo>
                    <a:pt x="188" y="63"/>
                  </a:lnTo>
                  <a:lnTo>
                    <a:pt x="196" y="105"/>
                  </a:lnTo>
                  <a:lnTo>
                    <a:pt x="200" y="127"/>
                  </a:lnTo>
                  <a:lnTo>
                    <a:pt x="201" y="136"/>
                  </a:lnTo>
                  <a:lnTo>
                    <a:pt x="201" y="139"/>
                  </a:lnTo>
                  <a:lnTo>
                    <a:pt x="191" y="139"/>
                  </a:lnTo>
                  <a:lnTo>
                    <a:pt x="179" y="137"/>
                  </a:lnTo>
                  <a:lnTo>
                    <a:pt x="166" y="135"/>
                  </a:lnTo>
                  <a:lnTo>
                    <a:pt x="155" y="131"/>
                  </a:lnTo>
                  <a:lnTo>
                    <a:pt x="141" y="128"/>
                  </a:lnTo>
                  <a:lnTo>
                    <a:pt x="128" y="123"/>
                  </a:lnTo>
                  <a:lnTo>
                    <a:pt x="116" y="117"/>
                  </a:lnTo>
                  <a:lnTo>
                    <a:pt x="103" y="112"/>
                  </a:lnTo>
                  <a:lnTo>
                    <a:pt x="90" y="106"/>
                  </a:lnTo>
                  <a:lnTo>
                    <a:pt x="78" y="99"/>
                  </a:lnTo>
                  <a:lnTo>
                    <a:pt x="65" y="92"/>
                  </a:lnTo>
                  <a:lnTo>
                    <a:pt x="54" y="84"/>
                  </a:lnTo>
                  <a:lnTo>
                    <a:pt x="43" y="77"/>
                  </a:lnTo>
                  <a:lnTo>
                    <a:pt x="33" y="69"/>
                  </a:lnTo>
                  <a:lnTo>
                    <a:pt x="24" y="62"/>
                  </a:lnTo>
                  <a:lnTo>
                    <a:pt x="15" y="54"/>
                  </a:lnTo>
                  <a:close/>
                </a:path>
              </a:pathLst>
            </a:custGeom>
            <a:solidFill>
              <a:srgbClr val="7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807" y="2260"/>
              <a:ext cx="85" cy="41"/>
            </a:xfrm>
            <a:custGeom>
              <a:avLst/>
              <a:gdLst>
                <a:gd name="T0" fmla="*/ 1 w 168"/>
                <a:gd name="T1" fmla="*/ 16 h 83"/>
                <a:gd name="T2" fmla="*/ 1 w 168"/>
                <a:gd name="T3" fmla="*/ 13 h 83"/>
                <a:gd name="T4" fmla="*/ 1 w 168"/>
                <a:gd name="T5" fmla="*/ 9 h 83"/>
                <a:gd name="T6" fmla="*/ 0 w 168"/>
                <a:gd name="T7" fmla="*/ 5 h 83"/>
                <a:gd name="T8" fmla="*/ 0 w 168"/>
                <a:gd name="T9" fmla="*/ 0 h 83"/>
                <a:gd name="T10" fmla="*/ 6 w 168"/>
                <a:gd name="T11" fmla="*/ 1 h 83"/>
                <a:gd name="T12" fmla="*/ 11 w 168"/>
                <a:gd name="T13" fmla="*/ 1 h 83"/>
                <a:gd name="T14" fmla="*/ 16 w 168"/>
                <a:gd name="T15" fmla="*/ 2 h 83"/>
                <a:gd name="T16" fmla="*/ 22 w 168"/>
                <a:gd name="T17" fmla="*/ 2 h 83"/>
                <a:gd name="T18" fmla="*/ 27 w 168"/>
                <a:gd name="T19" fmla="*/ 2 h 83"/>
                <a:gd name="T20" fmla="*/ 32 w 168"/>
                <a:gd name="T21" fmla="*/ 2 h 83"/>
                <a:gd name="T22" fmla="*/ 37 w 168"/>
                <a:gd name="T23" fmla="*/ 2 h 83"/>
                <a:gd name="T24" fmla="*/ 43 w 168"/>
                <a:gd name="T25" fmla="*/ 3 h 83"/>
                <a:gd name="T26" fmla="*/ 41 w 168"/>
                <a:gd name="T27" fmla="*/ 7 h 83"/>
                <a:gd name="T28" fmla="*/ 40 w 168"/>
                <a:gd name="T29" fmla="*/ 12 h 83"/>
                <a:gd name="T30" fmla="*/ 39 w 168"/>
                <a:gd name="T31" fmla="*/ 16 h 83"/>
                <a:gd name="T32" fmla="*/ 37 w 168"/>
                <a:gd name="T33" fmla="*/ 20 h 83"/>
                <a:gd name="T34" fmla="*/ 33 w 168"/>
                <a:gd name="T35" fmla="*/ 20 h 83"/>
                <a:gd name="T36" fmla="*/ 28 w 168"/>
                <a:gd name="T37" fmla="*/ 20 h 83"/>
                <a:gd name="T38" fmla="*/ 24 w 168"/>
                <a:gd name="T39" fmla="*/ 20 h 83"/>
                <a:gd name="T40" fmla="*/ 19 w 168"/>
                <a:gd name="T41" fmla="*/ 20 h 83"/>
                <a:gd name="T42" fmla="*/ 14 w 168"/>
                <a:gd name="T43" fmla="*/ 19 h 83"/>
                <a:gd name="T44" fmla="*/ 10 w 168"/>
                <a:gd name="T45" fmla="*/ 18 h 83"/>
                <a:gd name="T46" fmla="*/ 6 w 168"/>
                <a:gd name="T47" fmla="*/ 18 h 83"/>
                <a:gd name="T48" fmla="*/ 1 w 168"/>
                <a:gd name="T49" fmla="*/ 16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83">
                  <a:moveTo>
                    <a:pt x="4" y="67"/>
                  </a:moveTo>
                  <a:lnTo>
                    <a:pt x="3" y="52"/>
                  </a:lnTo>
                  <a:lnTo>
                    <a:pt x="1" y="38"/>
                  </a:lnTo>
                  <a:lnTo>
                    <a:pt x="0" y="23"/>
                  </a:lnTo>
                  <a:lnTo>
                    <a:pt x="0" y="0"/>
                  </a:lnTo>
                  <a:lnTo>
                    <a:pt x="22" y="5"/>
                  </a:lnTo>
                  <a:lnTo>
                    <a:pt x="42" y="7"/>
                  </a:lnTo>
                  <a:lnTo>
                    <a:pt x="63" y="8"/>
                  </a:lnTo>
                  <a:lnTo>
                    <a:pt x="84" y="10"/>
                  </a:lnTo>
                  <a:lnTo>
                    <a:pt x="105" y="10"/>
                  </a:lnTo>
                  <a:lnTo>
                    <a:pt x="125" y="10"/>
                  </a:lnTo>
                  <a:lnTo>
                    <a:pt x="146" y="11"/>
                  </a:lnTo>
                  <a:lnTo>
                    <a:pt x="168" y="12"/>
                  </a:lnTo>
                  <a:lnTo>
                    <a:pt x="163" y="30"/>
                  </a:lnTo>
                  <a:lnTo>
                    <a:pt x="159" y="49"/>
                  </a:lnTo>
                  <a:lnTo>
                    <a:pt x="153" y="66"/>
                  </a:lnTo>
                  <a:lnTo>
                    <a:pt x="145" y="83"/>
                  </a:lnTo>
                  <a:lnTo>
                    <a:pt x="128" y="83"/>
                  </a:lnTo>
                  <a:lnTo>
                    <a:pt x="110" y="82"/>
                  </a:lnTo>
                  <a:lnTo>
                    <a:pt x="92" y="81"/>
                  </a:lnTo>
                  <a:lnTo>
                    <a:pt x="75" y="80"/>
                  </a:lnTo>
                  <a:lnTo>
                    <a:pt x="56" y="78"/>
                  </a:lnTo>
                  <a:lnTo>
                    <a:pt x="39" y="75"/>
                  </a:lnTo>
                  <a:lnTo>
                    <a:pt x="22" y="72"/>
                  </a:lnTo>
                  <a:lnTo>
                    <a:pt x="4" y="67"/>
                  </a:lnTo>
                  <a:close/>
                </a:path>
              </a:pathLst>
            </a:custGeom>
            <a:solidFill>
              <a:srgbClr val="7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2682" y="2202"/>
              <a:ext cx="115" cy="88"/>
            </a:xfrm>
            <a:custGeom>
              <a:avLst/>
              <a:gdLst>
                <a:gd name="T0" fmla="*/ 8 w 230"/>
                <a:gd name="T1" fmla="*/ 27 h 177"/>
                <a:gd name="T2" fmla="*/ 5 w 230"/>
                <a:gd name="T3" fmla="*/ 21 h 177"/>
                <a:gd name="T4" fmla="*/ 3 w 230"/>
                <a:gd name="T5" fmla="*/ 14 h 177"/>
                <a:gd name="T6" fmla="*/ 1 w 230"/>
                <a:gd name="T7" fmla="*/ 7 h 177"/>
                <a:gd name="T8" fmla="*/ 0 w 230"/>
                <a:gd name="T9" fmla="*/ 0 h 177"/>
                <a:gd name="T10" fmla="*/ 1 w 230"/>
                <a:gd name="T11" fmla="*/ 0 h 177"/>
                <a:gd name="T12" fmla="*/ 1 w 230"/>
                <a:gd name="T13" fmla="*/ 0 h 177"/>
                <a:gd name="T14" fmla="*/ 2 w 230"/>
                <a:gd name="T15" fmla="*/ 0 h 177"/>
                <a:gd name="T16" fmla="*/ 2 w 230"/>
                <a:gd name="T17" fmla="*/ 0 h 177"/>
                <a:gd name="T18" fmla="*/ 5 w 230"/>
                <a:gd name="T19" fmla="*/ 2 h 177"/>
                <a:gd name="T20" fmla="*/ 7 w 230"/>
                <a:gd name="T21" fmla="*/ 4 h 177"/>
                <a:gd name="T22" fmla="*/ 10 w 230"/>
                <a:gd name="T23" fmla="*/ 5 h 177"/>
                <a:gd name="T24" fmla="*/ 13 w 230"/>
                <a:gd name="T25" fmla="*/ 7 h 177"/>
                <a:gd name="T26" fmla="*/ 16 w 230"/>
                <a:gd name="T27" fmla="*/ 9 h 177"/>
                <a:gd name="T28" fmla="*/ 19 w 230"/>
                <a:gd name="T29" fmla="*/ 10 h 177"/>
                <a:gd name="T30" fmla="*/ 22 w 230"/>
                <a:gd name="T31" fmla="*/ 12 h 177"/>
                <a:gd name="T32" fmla="*/ 26 w 230"/>
                <a:gd name="T33" fmla="*/ 13 h 177"/>
                <a:gd name="T34" fmla="*/ 29 w 230"/>
                <a:gd name="T35" fmla="*/ 15 h 177"/>
                <a:gd name="T36" fmla="*/ 33 w 230"/>
                <a:gd name="T37" fmla="*/ 16 h 177"/>
                <a:gd name="T38" fmla="*/ 37 w 230"/>
                <a:gd name="T39" fmla="*/ 18 h 177"/>
                <a:gd name="T40" fmla="*/ 41 w 230"/>
                <a:gd name="T41" fmla="*/ 20 h 177"/>
                <a:gd name="T42" fmla="*/ 44 w 230"/>
                <a:gd name="T43" fmla="*/ 21 h 177"/>
                <a:gd name="T44" fmla="*/ 48 w 230"/>
                <a:gd name="T45" fmla="*/ 23 h 177"/>
                <a:gd name="T46" fmla="*/ 53 w 230"/>
                <a:gd name="T47" fmla="*/ 24 h 177"/>
                <a:gd name="T48" fmla="*/ 57 w 230"/>
                <a:gd name="T49" fmla="*/ 26 h 177"/>
                <a:gd name="T50" fmla="*/ 58 w 230"/>
                <a:gd name="T51" fmla="*/ 34 h 177"/>
                <a:gd name="T52" fmla="*/ 58 w 230"/>
                <a:gd name="T53" fmla="*/ 38 h 177"/>
                <a:gd name="T54" fmla="*/ 58 w 230"/>
                <a:gd name="T55" fmla="*/ 41 h 177"/>
                <a:gd name="T56" fmla="*/ 58 w 230"/>
                <a:gd name="T57" fmla="*/ 44 h 177"/>
                <a:gd name="T58" fmla="*/ 55 w 230"/>
                <a:gd name="T59" fmla="*/ 44 h 177"/>
                <a:gd name="T60" fmla="*/ 52 w 230"/>
                <a:gd name="T61" fmla="*/ 44 h 177"/>
                <a:gd name="T62" fmla="*/ 49 w 230"/>
                <a:gd name="T63" fmla="*/ 43 h 177"/>
                <a:gd name="T64" fmla="*/ 45 w 230"/>
                <a:gd name="T65" fmla="*/ 43 h 177"/>
                <a:gd name="T66" fmla="*/ 42 w 230"/>
                <a:gd name="T67" fmla="*/ 42 h 177"/>
                <a:gd name="T68" fmla="*/ 39 w 230"/>
                <a:gd name="T69" fmla="*/ 41 h 177"/>
                <a:gd name="T70" fmla="*/ 35 w 230"/>
                <a:gd name="T71" fmla="*/ 40 h 177"/>
                <a:gd name="T72" fmla="*/ 32 w 230"/>
                <a:gd name="T73" fmla="*/ 39 h 177"/>
                <a:gd name="T74" fmla="*/ 28 w 230"/>
                <a:gd name="T75" fmla="*/ 38 h 177"/>
                <a:gd name="T76" fmla="*/ 25 w 230"/>
                <a:gd name="T77" fmla="*/ 36 h 177"/>
                <a:gd name="T78" fmla="*/ 22 w 230"/>
                <a:gd name="T79" fmla="*/ 35 h 177"/>
                <a:gd name="T80" fmla="*/ 18 w 230"/>
                <a:gd name="T81" fmla="*/ 33 h 177"/>
                <a:gd name="T82" fmla="*/ 16 w 230"/>
                <a:gd name="T83" fmla="*/ 32 h 177"/>
                <a:gd name="T84" fmla="*/ 13 w 230"/>
                <a:gd name="T85" fmla="*/ 30 h 177"/>
                <a:gd name="T86" fmla="*/ 10 w 230"/>
                <a:gd name="T87" fmla="*/ 29 h 177"/>
                <a:gd name="T88" fmla="*/ 8 w 230"/>
                <a:gd name="T89" fmla="*/ 27 h 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30" h="177">
                  <a:moveTo>
                    <a:pt x="30" y="110"/>
                  </a:moveTo>
                  <a:lnTo>
                    <a:pt x="17" y="86"/>
                  </a:lnTo>
                  <a:lnTo>
                    <a:pt x="9" y="58"/>
                  </a:lnTo>
                  <a:lnTo>
                    <a:pt x="4" y="28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8" y="8"/>
                  </a:lnTo>
                  <a:lnTo>
                    <a:pt x="28" y="16"/>
                  </a:lnTo>
                  <a:lnTo>
                    <a:pt x="40" y="23"/>
                  </a:lnTo>
                  <a:lnTo>
                    <a:pt x="51" y="30"/>
                  </a:lnTo>
                  <a:lnTo>
                    <a:pt x="63" y="37"/>
                  </a:lnTo>
                  <a:lnTo>
                    <a:pt x="76" y="43"/>
                  </a:lnTo>
                  <a:lnTo>
                    <a:pt x="88" y="50"/>
                  </a:lnTo>
                  <a:lnTo>
                    <a:pt x="102" y="55"/>
                  </a:lnTo>
                  <a:lnTo>
                    <a:pt x="116" y="61"/>
                  </a:lnTo>
                  <a:lnTo>
                    <a:pt x="130" y="67"/>
                  </a:lnTo>
                  <a:lnTo>
                    <a:pt x="145" y="74"/>
                  </a:lnTo>
                  <a:lnTo>
                    <a:pt x="161" y="80"/>
                  </a:lnTo>
                  <a:lnTo>
                    <a:pt x="176" y="85"/>
                  </a:lnTo>
                  <a:lnTo>
                    <a:pt x="192" y="92"/>
                  </a:lnTo>
                  <a:lnTo>
                    <a:pt x="209" y="98"/>
                  </a:lnTo>
                  <a:lnTo>
                    <a:pt x="227" y="105"/>
                  </a:lnTo>
                  <a:lnTo>
                    <a:pt x="229" y="136"/>
                  </a:lnTo>
                  <a:lnTo>
                    <a:pt x="230" y="154"/>
                  </a:lnTo>
                  <a:lnTo>
                    <a:pt x="230" y="166"/>
                  </a:lnTo>
                  <a:lnTo>
                    <a:pt x="229" y="177"/>
                  </a:lnTo>
                  <a:lnTo>
                    <a:pt x="217" y="177"/>
                  </a:lnTo>
                  <a:lnTo>
                    <a:pt x="206" y="176"/>
                  </a:lnTo>
                  <a:lnTo>
                    <a:pt x="193" y="174"/>
                  </a:lnTo>
                  <a:lnTo>
                    <a:pt x="180" y="172"/>
                  </a:lnTo>
                  <a:lnTo>
                    <a:pt x="167" y="169"/>
                  </a:lnTo>
                  <a:lnTo>
                    <a:pt x="153" y="166"/>
                  </a:lnTo>
                  <a:lnTo>
                    <a:pt x="139" y="161"/>
                  </a:lnTo>
                  <a:lnTo>
                    <a:pt x="125" y="157"/>
                  </a:lnTo>
                  <a:lnTo>
                    <a:pt x="111" y="152"/>
                  </a:lnTo>
                  <a:lnTo>
                    <a:pt x="98" y="146"/>
                  </a:lnTo>
                  <a:lnTo>
                    <a:pt x="85" y="141"/>
                  </a:lnTo>
                  <a:lnTo>
                    <a:pt x="72" y="135"/>
                  </a:lnTo>
                  <a:lnTo>
                    <a:pt x="61" y="129"/>
                  </a:lnTo>
                  <a:lnTo>
                    <a:pt x="49" y="122"/>
                  </a:lnTo>
                  <a:lnTo>
                    <a:pt x="39" y="116"/>
                  </a:lnTo>
                  <a:lnTo>
                    <a:pt x="30" y="110"/>
                  </a:lnTo>
                  <a:close/>
                </a:path>
              </a:pathLst>
            </a:custGeom>
            <a:solidFill>
              <a:srgbClr val="7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909" y="2153"/>
              <a:ext cx="101" cy="93"/>
            </a:xfrm>
            <a:custGeom>
              <a:avLst/>
              <a:gdLst>
                <a:gd name="T0" fmla="*/ 3 w 201"/>
                <a:gd name="T1" fmla="*/ 46 h 188"/>
                <a:gd name="T2" fmla="*/ 2 w 201"/>
                <a:gd name="T3" fmla="*/ 44 h 188"/>
                <a:gd name="T4" fmla="*/ 1 w 201"/>
                <a:gd name="T5" fmla="*/ 41 h 188"/>
                <a:gd name="T6" fmla="*/ 1 w 201"/>
                <a:gd name="T7" fmla="*/ 38 h 188"/>
                <a:gd name="T8" fmla="*/ 0 w 201"/>
                <a:gd name="T9" fmla="*/ 35 h 188"/>
                <a:gd name="T10" fmla="*/ 1 w 201"/>
                <a:gd name="T11" fmla="*/ 32 h 188"/>
                <a:gd name="T12" fmla="*/ 3 w 201"/>
                <a:gd name="T13" fmla="*/ 29 h 188"/>
                <a:gd name="T14" fmla="*/ 5 w 201"/>
                <a:gd name="T15" fmla="*/ 24 h 188"/>
                <a:gd name="T16" fmla="*/ 6 w 201"/>
                <a:gd name="T17" fmla="*/ 20 h 188"/>
                <a:gd name="T18" fmla="*/ 8 w 201"/>
                <a:gd name="T19" fmla="*/ 15 h 188"/>
                <a:gd name="T20" fmla="*/ 10 w 201"/>
                <a:gd name="T21" fmla="*/ 11 h 188"/>
                <a:gd name="T22" fmla="*/ 10 w 201"/>
                <a:gd name="T23" fmla="*/ 8 h 188"/>
                <a:gd name="T24" fmla="*/ 11 w 201"/>
                <a:gd name="T25" fmla="*/ 6 h 188"/>
                <a:gd name="T26" fmla="*/ 12 w 201"/>
                <a:gd name="T27" fmla="*/ 5 h 188"/>
                <a:gd name="T28" fmla="*/ 14 w 201"/>
                <a:gd name="T29" fmla="*/ 4 h 188"/>
                <a:gd name="T30" fmla="*/ 17 w 201"/>
                <a:gd name="T31" fmla="*/ 3 h 188"/>
                <a:gd name="T32" fmla="*/ 19 w 201"/>
                <a:gd name="T33" fmla="*/ 3 h 188"/>
                <a:gd name="T34" fmla="*/ 22 w 201"/>
                <a:gd name="T35" fmla="*/ 3 h 188"/>
                <a:gd name="T36" fmla="*/ 24 w 201"/>
                <a:gd name="T37" fmla="*/ 2 h 188"/>
                <a:gd name="T38" fmla="*/ 27 w 201"/>
                <a:gd name="T39" fmla="*/ 2 h 188"/>
                <a:gd name="T40" fmla="*/ 29 w 201"/>
                <a:gd name="T41" fmla="*/ 1 h 188"/>
                <a:gd name="T42" fmla="*/ 31 w 201"/>
                <a:gd name="T43" fmla="*/ 1 h 188"/>
                <a:gd name="T44" fmla="*/ 34 w 201"/>
                <a:gd name="T45" fmla="*/ 1 h 188"/>
                <a:gd name="T46" fmla="*/ 37 w 201"/>
                <a:gd name="T47" fmla="*/ 0 h 188"/>
                <a:gd name="T48" fmla="*/ 39 w 201"/>
                <a:gd name="T49" fmla="*/ 0 h 188"/>
                <a:gd name="T50" fmla="*/ 42 w 201"/>
                <a:gd name="T51" fmla="*/ 0 h 188"/>
                <a:gd name="T52" fmla="*/ 45 w 201"/>
                <a:gd name="T53" fmla="*/ 0 h 188"/>
                <a:gd name="T54" fmla="*/ 48 w 201"/>
                <a:gd name="T55" fmla="*/ 0 h 188"/>
                <a:gd name="T56" fmla="*/ 50 w 201"/>
                <a:gd name="T57" fmla="*/ 0 h 188"/>
                <a:gd name="T58" fmla="*/ 50 w 201"/>
                <a:gd name="T59" fmla="*/ 1 h 188"/>
                <a:gd name="T60" fmla="*/ 50 w 201"/>
                <a:gd name="T61" fmla="*/ 2 h 188"/>
                <a:gd name="T62" fmla="*/ 50 w 201"/>
                <a:gd name="T63" fmla="*/ 3 h 188"/>
                <a:gd name="T64" fmla="*/ 51 w 201"/>
                <a:gd name="T65" fmla="*/ 4 h 188"/>
                <a:gd name="T66" fmla="*/ 49 w 201"/>
                <a:gd name="T67" fmla="*/ 7 h 188"/>
                <a:gd name="T68" fmla="*/ 48 w 201"/>
                <a:gd name="T69" fmla="*/ 10 h 188"/>
                <a:gd name="T70" fmla="*/ 47 w 201"/>
                <a:gd name="T71" fmla="*/ 13 h 188"/>
                <a:gd name="T72" fmla="*/ 46 w 201"/>
                <a:gd name="T73" fmla="*/ 17 h 188"/>
                <a:gd name="T74" fmla="*/ 45 w 201"/>
                <a:gd name="T75" fmla="*/ 20 h 188"/>
                <a:gd name="T76" fmla="*/ 44 w 201"/>
                <a:gd name="T77" fmla="*/ 24 h 188"/>
                <a:gd name="T78" fmla="*/ 43 w 201"/>
                <a:gd name="T79" fmla="*/ 27 h 188"/>
                <a:gd name="T80" fmla="*/ 42 w 201"/>
                <a:gd name="T81" fmla="*/ 31 h 188"/>
                <a:gd name="T82" fmla="*/ 40 w 201"/>
                <a:gd name="T83" fmla="*/ 31 h 188"/>
                <a:gd name="T84" fmla="*/ 39 w 201"/>
                <a:gd name="T85" fmla="*/ 31 h 188"/>
                <a:gd name="T86" fmla="*/ 37 w 201"/>
                <a:gd name="T87" fmla="*/ 31 h 188"/>
                <a:gd name="T88" fmla="*/ 35 w 201"/>
                <a:gd name="T89" fmla="*/ 31 h 188"/>
                <a:gd name="T90" fmla="*/ 35 w 201"/>
                <a:gd name="T91" fmla="*/ 30 h 188"/>
                <a:gd name="T92" fmla="*/ 34 w 201"/>
                <a:gd name="T93" fmla="*/ 29 h 188"/>
                <a:gd name="T94" fmla="*/ 34 w 201"/>
                <a:gd name="T95" fmla="*/ 29 h 188"/>
                <a:gd name="T96" fmla="*/ 33 w 201"/>
                <a:gd name="T97" fmla="*/ 27 h 188"/>
                <a:gd name="T98" fmla="*/ 31 w 201"/>
                <a:gd name="T99" fmla="*/ 31 h 188"/>
                <a:gd name="T100" fmla="*/ 29 w 201"/>
                <a:gd name="T101" fmla="*/ 33 h 188"/>
                <a:gd name="T102" fmla="*/ 26 w 201"/>
                <a:gd name="T103" fmla="*/ 36 h 188"/>
                <a:gd name="T104" fmla="*/ 24 w 201"/>
                <a:gd name="T105" fmla="*/ 38 h 188"/>
                <a:gd name="T106" fmla="*/ 22 w 201"/>
                <a:gd name="T107" fmla="*/ 40 h 188"/>
                <a:gd name="T108" fmla="*/ 19 w 201"/>
                <a:gd name="T109" fmla="*/ 41 h 188"/>
                <a:gd name="T110" fmla="*/ 16 w 201"/>
                <a:gd name="T111" fmla="*/ 43 h 188"/>
                <a:gd name="T112" fmla="*/ 12 w 201"/>
                <a:gd name="T113" fmla="*/ 44 h 188"/>
                <a:gd name="T114" fmla="*/ 9 w 201"/>
                <a:gd name="T115" fmla="*/ 45 h 188"/>
                <a:gd name="T116" fmla="*/ 7 w 201"/>
                <a:gd name="T117" fmla="*/ 46 h 188"/>
                <a:gd name="T118" fmla="*/ 6 w 201"/>
                <a:gd name="T119" fmla="*/ 46 h 188"/>
                <a:gd name="T120" fmla="*/ 3 w 201"/>
                <a:gd name="T121" fmla="*/ 46 h 1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1" h="188">
                  <a:moveTo>
                    <a:pt x="11" y="188"/>
                  </a:moveTo>
                  <a:lnTo>
                    <a:pt x="5" y="178"/>
                  </a:lnTo>
                  <a:lnTo>
                    <a:pt x="2" y="166"/>
                  </a:lnTo>
                  <a:lnTo>
                    <a:pt x="1" y="156"/>
                  </a:lnTo>
                  <a:lnTo>
                    <a:pt x="0" y="143"/>
                  </a:lnTo>
                  <a:lnTo>
                    <a:pt x="3" y="131"/>
                  </a:lnTo>
                  <a:lnTo>
                    <a:pt x="9" y="117"/>
                  </a:lnTo>
                  <a:lnTo>
                    <a:pt x="17" y="99"/>
                  </a:lnTo>
                  <a:lnTo>
                    <a:pt x="24" y="81"/>
                  </a:lnTo>
                  <a:lnTo>
                    <a:pt x="31" y="62"/>
                  </a:lnTo>
                  <a:lnTo>
                    <a:pt x="37" y="46"/>
                  </a:lnTo>
                  <a:lnTo>
                    <a:pt x="40" y="32"/>
                  </a:lnTo>
                  <a:lnTo>
                    <a:pt x="41" y="24"/>
                  </a:lnTo>
                  <a:lnTo>
                    <a:pt x="48" y="21"/>
                  </a:lnTo>
                  <a:lnTo>
                    <a:pt x="56" y="17"/>
                  </a:lnTo>
                  <a:lnTo>
                    <a:pt x="65" y="15"/>
                  </a:lnTo>
                  <a:lnTo>
                    <a:pt x="76" y="14"/>
                  </a:lnTo>
                  <a:lnTo>
                    <a:pt x="86" y="12"/>
                  </a:lnTo>
                  <a:lnTo>
                    <a:pt x="96" y="11"/>
                  </a:lnTo>
                  <a:lnTo>
                    <a:pt x="107" y="9"/>
                  </a:lnTo>
                  <a:lnTo>
                    <a:pt x="115" y="7"/>
                  </a:lnTo>
                  <a:lnTo>
                    <a:pt x="124" y="6"/>
                  </a:lnTo>
                  <a:lnTo>
                    <a:pt x="133" y="5"/>
                  </a:lnTo>
                  <a:lnTo>
                    <a:pt x="145" y="2"/>
                  </a:lnTo>
                  <a:lnTo>
                    <a:pt x="156" y="1"/>
                  </a:lnTo>
                  <a:lnTo>
                    <a:pt x="168" y="0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198" y="2"/>
                  </a:lnTo>
                  <a:lnTo>
                    <a:pt x="199" y="5"/>
                  </a:lnTo>
                  <a:lnTo>
                    <a:pt x="200" y="8"/>
                  </a:lnTo>
                  <a:lnTo>
                    <a:pt x="200" y="12"/>
                  </a:lnTo>
                  <a:lnTo>
                    <a:pt x="201" y="16"/>
                  </a:lnTo>
                  <a:lnTo>
                    <a:pt x="196" y="29"/>
                  </a:lnTo>
                  <a:lnTo>
                    <a:pt x="190" y="43"/>
                  </a:lnTo>
                  <a:lnTo>
                    <a:pt x="185" y="55"/>
                  </a:lnTo>
                  <a:lnTo>
                    <a:pt x="182" y="69"/>
                  </a:lnTo>
                  <a:lnTo>
                    <a:pt x="177" y="83"/>
                  </a:lnTo>
                  <a:lnTo>
                    <a:pt x="174" y="97"/>
                  </a:lnTo>
                  <a:lnTo>
                    <a:pt x="170" y="111"/>
                  </a:lnTo>
                  <a:lnTo>
                    <a:pt x="166" y="125"/>
                  </a:lnTo>
                  <a:lnTo>
                    <a:pt x="159" y="128"/>
                  </a:lnTo>
                  <a:lnTo>
                    <a:pt x="154" y="128"/>
                  </a:lnTo>
                  <a:lnTo>
                    <a:pt x="147" y="127"/>
                  </a:lnTo>
                  <a:lnTo>
                    <a:pt x="138" y="125"/>
                  </a:lnTo>
                  <a:lnTo>
                    <a:pt x="137" y="122"/>
                  </a:lnTo>
                  <a:lnTo>
                    <a:pt x="136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1" y="125"/>
                  </a:lnTo>
                  <a:lnTo>
                    <a:pt x="113" y="136"/>
                  </a:lnTo>
                  <a:lnTo>
                    <a:pt x="103" y="145"/>
                  </a:lnTo>
                  <a:lnTo>
                    <a:pt x="95" y="153"/>
                  </a:lnTo>
                  <a:lnTo>
                    <a:pt x="85" y="161"/>
                  </a:lnTo>
                  <a:lnTo>
                    <a:pt x="73" y="167"/>
                  </a:lnTo>
                  <a:lnTo>
                    <a:pt x="61" y="173"/>
                  </a:lnTo>
                  <a:lnTo>
                    <a:pt x="45" y="178"/>
                  </a:lnTo>
                  <a:lnTo>
                    <a:pt x="35" y="182"/>
                  </a:lnTo>
                  <a:lnTo>
                    <a:pt x="28" y="186"/>
                  </a:lnTo>
                  <a:lnTo>
                    <a:pt x="22" y="188"/>
                  </a:lnTo>
                  <a:lnTo>
                    <a:pt x="11" y="188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829" y="2220"/>
              <a:ext cx="27" cy="24"/>
            </a:xfrm>
            <a:custGeom>
              <a:avLst/>
              <a:gdLst>
                <a:gd name="T0" fmla="*/ 5 w 56"/>
                <a:gd name="T1" fmla="*/ 12 h 48"/>
                <a:gd name="T2" fmla="*/ 4 w 56"/>
                <a:gd name="T3" fmla="*/ 10 h 48"/>
                <a:gd name="T4" fmla="*/ 3 w 56"/>
                <a:gd name="T5" fmla="*/ 10 h 48"/>
                <a:gd name="T6" fmla="*/ 1 w 56"/>
                <a:gd name="T7" fmla="*/ 9 h 48"/>
                <a:gd name="T8" fmla="*/ 0 w 56"/>
                <a:gd name="T9" fmla="*/ 3 h 48"/>
                <a:gd name="T10" fmla="*/ 1 w 56"/>
                <a:gd name="T11" fmla="*/ 2 h 48"/>
                <a:gd name="T12" fmla="*/ 2 w 56"/>
                <a:gd name="T13" fmla="*/ 1 h 48"/>
                <a:gd name="T14" fmla="*/ 3 w 56"/>
                <a:gd name="T15" fmla="*/ 1 h 48"/>
                <a:gd name="T16" fmla="*/ 5 w 56"/>
                <a:gd name="T17" fmla="*/ 1 h 48"/>
                <a:gd name="T18" fmla="*/ 6 w 56"/>
                <a:gd name="T19" fmla="*/ 0 h 48"/>
                <a:gd name="T20" fmla="*/ 8 w 56"/>
                <a:gd name="T21" fmla="*/ 1 h 48"/>
                <a:gd name="T22" fmla="*/ 9 w 56"/>
                <a:gd name="T23" fmla="*/ 1 h 48"/>
                <a:gd name="T24" fmla="*/ 10 w 56"/>
                <a:gd name="T25" fmla="*/ 1 h 48"/>
                <a:gd name="T26" fmla="*/ 13 w 56"/>
                <a:gd name="T27" fmla="*/ 6 h 48"/>
                <a:gd name="T28" fmla="*/ 13 w 56"/>
                <a:gd name="T29" fmla="*/ 8 h 48"/>
                <a:gd name="T30" fmla="*/ 11 w 56"/>
                <a:gd name="T31" fmla="*/ 8 h 48"/>
                <a:gd name="T32" fmla="*/ 11 w 56"/>
                <a:gd name="T33" fmla="*/ 10 h 48"/>
                <a:gd name="T34" fmla="*/ 9 w 56"/>
                <a:gd name="T35" fmla="*/ 11 h 48"/>
                <a:gd name="T36" fmla="*/ 7 w 56"/>
                <a:gd name="T37" fmla="*/ 12 h 48"/>
                <a:gd name="T38" fmla="*/ 6 w 56"/>
                <a:gd name="T39" fmla="*/ 12 h 48"/>
                <a:gd name="T40" fmla="*/ 5 w 56"/>
                <a:gd name="T41" fmla="*/ 12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48">
                  <a:moveTo>
                    <a:pt x="22" y="48"/>
                  </a:moveTo>
                  <a:lnTo>
                    <a:pt x="19" y="39"/>
                  </a:lnTo>
                  <a:lnTo>
                    <a:pt x="12" y="39"/>
                  </a:lnTo>
                  <a:lnTo>
                    <a:pt x="4" y="33"/>
                  </a:lnTo>
                  <a:lnTo>
                    <a:pt x="0" y="9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7" y="2"/>
                  </a:lnTo>
                  <a:lnTo>
                    <a:pt x="43" y="3"/>
                  </a:lnTo>
                  <a:lnTo>
                    <a:pt x="56" y="22"/>
                  </a:lnTo>
                  <a:lnTo>
                    <a:pt x="53" y="29"/>
                  </a:lnTo>
                  <a:lnTo>
                    <a:pt x="48" y="32"/>
                  </a:lnTo>
                  <a:lnTo>
                    <a:pt x="45" y="39"/>
                  </a:lnTo>
                  <a:lnTo>
                    <a:pt x="37" y="41"/>
                  </a:lnTo>
                  <a:lnTo>
                    <a:pt x="30" y="45"/>
                  </a:lnTo>
                  <a:lnTo>
                    <a:pt x="25" y="47"/>
                  </a:lnTo>
                  <a:lnTo>
                    <a:pt x="22" y="48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809" y="2150"/>
              <a:ext cx="99" cy="92"/>
            </a:xfrm>
            <a:custGeom>
              <a:avLst/>
              <a:gdLst>
                <a:gd name="T0" fmla="*/ 41 w 197"/>
                <a:gd name="T1" fmla="*/ 25 h 184"/>
                <a:gd name="T2" fmla="*/ 37 w 197"/>
                <a:gd name="T3" fmla="*/ 24 h 184"/>
                <a:gd name="T4" fmla="*/ 35 w 197"/>
                <a:gd name="T5" fmla="*/ 21 h 184"/>
                <a:gd name="T6" fmla="*/ 34 w 197"/>
                <a:gd name="T7" fmla="*/ 18 h 184"/>
                <a:gd name="T8" fmla="*/ 34 w 197"/>
                <a:gd name="T9" fmla="*/ 13 h 184"/>
                <a:gd name="T10" fmla="*/ 32 w 197"/>
                <a:gd name="T11" fmla="*/ 13 h 184"/>
                <a:gd name="T12" fmla="*/ 30 w 197"/>
                <a:gd name="T13" fmla="*/ 13 h 184"/>
                <a:gd name="T14" fmla="*/ 29 w 197"/>
                <a:gd name="T15" fmla="*/ 13 h 184"/>
                <a:gd name="T16" fmla="*/ 27 w 197"/>
                <a:gd name="T17" fmla="*/ 13 h 184"/>
                <a:gd name="T18" fmla="*/ 25 w 197"/>
                <a:gd name="T19" fmla="*/ 12 h 184"/>
                <a:gd name="T20" fmla="*/ 23 w 197"/>
                <a:gd name="T21" fmla="*/ 12 h 184"/>
                <a:gd name="T22" fmla="*/ 21 w 197"/>
                <a:gd name="T23" fmla="*/ 12 h 184"/>
                <a:gd name="T24" fmla="*/ 20 w 197"/>
                <a:gd name="T25" fmla="*/ 11 h 184"/>
                <a:gd name="T26" fmla="*/ 18 w 197"/>
                <a:gd name="T27" fmla="*/ 14 h 184"/>
                <a:gd name="T28" fmla="*/ 17 w 197"/>
                <a:gd name="T29" fmla="*/ 16 h 184"/>
                <a:gd name="T30" fmla="*/ 14 w 197"/>
                <a:gd name="T31" fmla="*/ 18 h 184"/>
                <a:gd name="T32" fmla="*/ 11 w 197"/>
                <a:gd name="T33" fmla="*/ 19 h 184"/>
                <a:gd name="T34" fmla="*/ 9 w 197"/>
                <a:gd name="T35" fmla="*/ 20 h 184"/>
                <a:gd name="T36" fmla="*/ 6 w 197"/>
                <a:gd name="T37" fmla="*/ 20 h 184"/>
                <a:gd name="T38" fmla="*/ 3 w 197"/>
                <a:gd name="T39" fmla="*/ 20 h 184"/>
                <a:gd name="T40" fmla="*/ 1 w 197"/>
                <a:gd name="T41" fmla="*/ 18 h 184"/>
                <a:gd name="T42" fmla="*/ 0 w 197"/>
                <a:gd name="T43" fmla="*/ 14 h 184"/>
                <a:gd name="T44" fmla="*/ 1 w 197"/>
                <a:gd name="T45" fmla="*/ 9 h 184"/>
                <a:gd name="T46" fmla="*/ 2 w 197"/>
                <a:gd name="T47" fmla="*/ 5 h 184"/>
                <a:gd name="T48" fmla="*/ 4 w 197"/>
                <a:gd name="T49" fmla="*/ 1 h 184"/>
                <a:gd name="T50" fmla="*/ 5 w 197"/>
                <a:gd name="T51" fmla="*/ 1 h 184"/>
                <a:gd name="T52" fmla="*/ 6 w 197"/>
                <a:gd name="T53" fmla="*/ 0 h 184"/>
                <a:gd name="T54" fmla="*/ 6 w 197"/>
                <a:gd name="T55" fmla="*/ 0 h 184"/>
                <a:gd name="T56" fmla="*/ 8 w 197"/>
                <a:gd name="T57" fmla="*/ 0 h 184"/>
                <a:gd name="T58" fmla="*/ 9 w 197"/>
                <a:gd name="T59" fmla="*/ 0 h 184"/>
                <a:gd name="T60" fmla="*/ 10 w 197"/>
                <a:gd name="T61" fmla="*/ 0 h 184"/>
                <a:gd name="T62" fmla="*/ 12 w 197"/>
                <a:gd name="T63" fmla="*/ 1 h 184"/>
                <a:gd name="T64" fmla="*/ 14 w 197"/>
                <a:gd name="T65" fmla="*/ 1 h 184"/>
                <a:gd name="T66" fmla="*/ 18 w 197"/>
                <a:gd name="T67" fmla="*/ 2 h 184"/>
                <a:gd name="T68" fmla="*/ 23 w 197"/>
                <a:gd name="T69" fmla="*/ 3 h 184"/>
                <a:gd name="T70" fmla="*/ 27 w 197"/>
                <a:gd name="T71" fmla="*/ 3 h 184"/>
                <a:gd name="T72" fmla="*/ 32 w 197"/>
                <a:gd name="T73" fmla="*/ 4 h 184"/>
                <a:gd name="T74" fmla="*/ 36 w 197"/>
                <a:gd name="T75" fmla="*/ 5 h 184"/>
                <a:gd name="T76" fmla="*/ 41 w 197"/>
                <a:gd name="T77" fmla="*/ 6 h 184"/>
                <a:gd name="T78" fmla="*/ 45 w 197"/>
                <a:gd name="T79" fmla="*/ 7 h 184"/>
                <a:gd name="T80" fmla="*/ 50 w 197"/>
                <a:gd name="T81" fmla="*/ 7 h 184"/>
                <a:gd name="T82" fmla="*/ 50 w 197"/>
                <a:gd name="T83" fmla="*/ 10 h 184"/>
                <a:gd name="T84" fmla="*/ 49 w 197"/>
                <a:gd name="T85" fmla="*/ 12 h 184"/>
                <a:gd name="T86" fmla="*/ 49 w 197"/>
                <a:gd name="T87" fmla="*/ 15 h 184"/>
                <a:gd name="T88" fmla="*/ 49 w 197"/>
                <a:gd name="T89" fmla="*/ 18 h 184"/>
                <a:gd name="T90" fmla="*/ 48 w 197"/>
                <a:gd name="T91" fmla="*/ 25 h 184"/>
                <a:gd name="T92" fmla="*/ 47 w 197"/>
                <a:gd name="T93" fmla="*/ 32 h 184"/>
                <a:gd name="T94" fmla="*/ 45 w 197"/>
                <a:gd name="T95" fmla="*/ 40 h 184"/>
                <a:gd name="T96" fmla="*/ 43 w 197"/>
                <a:gd name="T97" fmla="*/ 46 h 184"/>
                <a:gd name="T98" fmla="*/ 40 w 197"/>
                <a:gd name="T99" fmla="*/ 42 h 184"/>
                <a:gd name="T100" fmla="*/ 40 w 197"/>
                <a:gd name="T101" fmla="*/ 37 h 184"/>
                <a:gd name="T102" fmla="*/ 41 w 197"/>
                <a:gd name="T103" fmla="*/ 31 h 184"/>
                <a:gd name="T104" fmla="*/ 41 w 197"/>
                <a:gd name="T105" fmla="*/ 25 h 1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7" h="184">
                  <a:moveTo>
                    <a:pt x="164" y="99"/>
                  </a:moveTo>
                  <a:lnTo>
                    <a:pt x="145" y="93"/>
                  </a:lnTo>
                  <a:lnTo>
                    <a:pt x="137" y="83"/>
                  </a:lnTo>
                  <a:lnTo>
                    <a:pt x="134" y="69"/>
                  </a:lnTo>
                  <a:lnTo>
                    <a:pt x="134" y="50"/>
                  </a:lnTo>
                  <a:lnTo>
                    <a:pt x="127" y="50"/>
                  </a:lnTo>
                  <a:lnTo>
                    <a:pt x="120" y="50"/>
                  </a:lnTo>
                  <a:lnTo>
                    <a:pt x="113" y="49"/>
                  </a:lnTo>
                  <a:lnTo>
                    <a:pt x="106" y="49"/>
                  </a:lnTo>
                  <a:lnTo>
                    <a:pt x="98" y="48"/>
                  </a:lnTo>
                  <a:lnTo>
                    <a:pt x="91" y="47"/>
                  </a:lnTo>
                  <a:lnTo>
                    <a:pt x="84" y="46"/>
                  </a:lnTo>
                  <a:lnTo>
                    <a:pt x="77" y="44"/>
                  </a:lnTo>
                  <a:lnTo>
                    <a:pt x="72" y="54"/>
                  </a:lnTo>
                  <a:lnTo>
                    <a:pt x="65" y="63"/>
                  </a:lnTo>
                  <a:lnTo>
                    <a:pt x="54" y="70"/>
                  </a:lnTo>
                  <a:lnTo>
                    <a:pt x="44" y="74"/>
                  </a:lnTo>
                  <a:lnTo>
                    <a:pt x="33" y="78"/>
                  </a:lnTo>
                  <a:lnTo>
                    <a:pt x="21" y="78"/>
                  </a:lnTo>
                  <a:lnTo>
                    <a:pt x="11" y="77"/>
                  </a:lnTo>
                  <a:lnTo>
                    <a:pt x="1" y="71"/>
                  </a:lnTo>
                  <a:lnTo>
                    <a:pt x="0" y="53"/>
                  </a:lnTo>
                  <a:lnTo>
                    <a:pt x="1" y="35"/>
                  </a:lnTo>
                  <a:lnTo>
                    <a:pt x="6" y="18"/>
                  </a:lnTo>
                  <a:lnTo>
                    <a:pt x="13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4" y="1"/>
                  </a:lnTo>
                  <a:lnTo>
                    <a:pt x="72" y="5"/>
                  </a:lnTo>
                  <a:lnTo>
                    <a:pt x="90" y="9"/>
                  </a:lnTo>
                  <a:lnTo>
                    <a:pt x="107" y="12"/>
                  </a:lnTo>
                  <a:lnTo>
                    <a:pt x="126" y="16"/>
                  </a:lnTo>
                  <a:lnTo>
                    <a:pt x="143" y="19"/>
                  </a:lnTo>
                  <a:lnTo>
                    <a:pt x="162" y="23"/>
                  </a:lnTo>
                  <a:lnTo>
                    <a:pt x="179" y="25"/>
                  </a:lnTo>
                  <a:lnTo>
                    <a:pt x="197" y="28"/>
                  </a:lnTo>
                  <a:lnTo>
                    <a:pt x="197" y="38"/>
                  </a:lnTo>
                  <a:lnTo>
                    <a:pt x="196" y="48"/>
                  </a:lnTo>
                  <a:lnTo>
                    <a:pt x="196" y="58"/>
                  </a:lnTo>
                  <a:lnTo>
                    <a:pt x="195" y="69"/>
                  </a:lnTo>
                  <a:lnTo>
                    <a:pt x="190" y="97"/>
                  </a:lnTo>
                  <a:lnTo>
                    <a:pt x="186" y="127"/>
                  </a:lnTo>
                  <a:lnTo>
                    <a:pt x="180" y="157"/>
                  </a:lnTo>
                  <a:lnTo>
                    <a:pt x="171" y="184"/>
                  </a:lnTo>
                  <a:lnTo>
                    <a:pt x="160" y="167"/>
                  </a:lnTo>
                  <a:lnTo>
                    <a:pt x="159" y="147"/>
                  </a:lnTo>
                  <a:lnTo>
                    <a:pt x="162" y="124"/>
                  </a:lnTo>
                  <a:lnTo>
                    <a:pt x="164" y="9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009" y="2138"/>
              <a:ext cx="68" cy="72"/>
            </a:xfrm>
            <a:custGeom>
              <a:avLst/>
              <a:gdLst>
                <a:gd name="T0" fmla="*/ 0 w 137"/>
                <a:gd name="T1" fmla="*/ 36 h 145"/>
                <a:gd name="T2" fmla="*/ 0 w 137"/>
                <a:gd name="T3" fmla="*/ 35 h 145"/>
                <a:gd name="T4" fmla="*/ 0 w 137"/>
                <a:gd name="T5" fmla="*/ 33 h 145"/>
                <a:gd name="T6" fmla="*/ 0 w 137"/>
                <a:gd name="T7" fmla="*/ 32 h 145"/>
                <a:gd name="T8" fmla="*/ 0 w 137"/>
                <a:gd name="T9" fmla="*/ 30 h 145"/>
                <a:gd name="T10" fmla="*/ 2 w 137"/>
                <a:gd name="T11" fmla="*/ 24 h 145"/>
                <a:gd name="T12" fmla="*/ 3 w 137"/>
                <a:gd name="T13" fmla="*/ 19 h 145"/>
                <a:gd name="T14" fmla="*/ 5 w 137"/>
                <a:gd name="T15" fmla="*/ 13 h 145"/>
                <a:gd name="T16" fmla="*/ 8 w 137"/>
                <a:gd name="T17" fmla="*/ 7 h 145"/>
                <a:gd name="T18" fmla="*/ 10 w 137"/>
                <a:gd name="T19" fmla="*/ 6 h 145"/>
                <a:gd name="T20" fmla="*/ 13 w 137"/>
                <a:gd name="T21" fmla="*/ 5 h 145"/>
                <a:gd name="T22" fmla="*/ 17 w 137"/>
                <a:gd name="T23" fmla="*/ 3 h 145"/>
                <a:gd name="T24" fmla="*/ 21 w 137"/>
                <a:gd name="T25" fmla="*/ 1 h 145"/>
                <a:gd name="T26" fmla="*/ 25 w 137"/>
                <a:gd name="T27" fmla="*/ 0 h 145"/>
                <a:gd name="T28" fmla="*/ 28 w 137"/>
                <a:gd name="T29" fmla="*/ 0 h 145"/>
                <a:gd name="T30" fmla="*/ 31 w 137"/>
                <a:gd name="T31" fmla="*/ 0 h 145"/>
                <a:gd name="T32" fmla="*/ 33 w 137"/>
                <a:gd name="T33" fmla="*/ 1 h 145"/>
                <a:gd name="T34" fmla="*/ 34 w 137"/>
                <a:gd name="T35" fmla="*/ 5 h 145"/>
                <a:gd name="T36" fmla="*/ 34 w 137"/>
                <a:gd name="T37" fmla="*/ 9 h 145"/>
                <a:gd name="T38" fmla="*/ 33 w 137"/>
                <a:gd name="T39" fmla="*/ 13 h 145"/>
                <a:gd name="T40" fmla="*/ 32 w 137"/>
                <a:gd name="T41" fmla="*/ 16 h 145"/>
                <a:gd name="T42" fmla="*/ 30 w 137"/>
                <a:gd name="T43" fmla="*/ 18 h 145"/>
                <a:gd name="T44" fmla="*/ 27 w 137"/>
                <a:gd name="T45" fmla="*/ 21 h 145"/>
                <a:gd name="T46" fmla="*/ 24 w 137"/>
                <a:gd name="T47" fmla="*/ 23 h 145"/>
                <a:gd name="T48" fmla="*/ 21 w 137"/>
                <a:gd name="T49" fmla="*/ 26 h 145"/>
                <a:gd name="T50" fmla="*/ 17 w 137"/>
                <a:gd name="T51" fmla="*/ 27 h 145"/>
                <a:gd name="T52" fmla="*/ 14 w 137"/>
                <a:gd name="T53" fmla="*/ 28 h 145"/>
                <a:gd name="T54" fmla="*/ 11 w 137"/>
                <a:gd name="T55" fmla="*/ 30 h 145"/>
                <a:gd name="T56" fmla="*/ 9 w 137"/>
                <a:gd name="T57" fmla="*/ 32 h 145"/>
                <a:gd name="T58" fmla="*/ 7 w 137"/>
                <a:gd name="T59" fmla="*/ 33 h 145"/>
                <a:gd name="T60" fmla="*/ 5 w 137"/>
                <a:gd name="T61" fmla="*/ 35 h 145"/>
                <a:gd name="T62" fmla="*/ 3 w 137"/>
                <a:gd name="T63" fmla="*/ 36 h 145"/>
                <a:gd name="T64" fmla="*/ 0 w 137"/>
                <a:gd name="T65" fmla="*/ 36 h 1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7" h="145">
                  <a:moveTo>
                    <a:pt x="3" y="145"/>
                  </a:moveTo>
                  <a:lnTo>
                    <a:pt x="2" y="140"/>
                  </a:lnTo>
                  <a:lnTo>
                    <a:pt x="2" y="134"/>
                  </a:lnTo>
                  <a:lnTo>
                    <a:pt x="1" y="128"/>
                  </a:lnTo>
                  <a:lnTo>
                    <a:pt x="0" y="122"/>
                  </a:lnTo>
                  <a:lnTo>
                    <a:pt x="8" y="99"/>
                  </a:lnTo>
                  <a:lnTo>
                    <a:pt x="15" y="76"/>
                  </a:lnTo>
                  <a:lnTo>
                    <a:pt x="23" y="54"/>
                  </a:lnTo>
                  <a:lnTo>
                    <a:pt x="33" y="31"/>
                  </a:lnTo>
                  <a:lnTo>
                    <a:pt x="43" y="26"/>
                  </a:lnTo>
                  <a:lnTo>
                    <a:pt x="55" y="20"/>
                  </a:lnTo>
                  <a:lnTo>
                    <a:pt x="69" y="13"/>
                  </a:lnTo>
                  <a:lnTo>
                    <a:pt x="85" y="7"/>
                  </a:lnTo>
                  <a:lnTo>
                    <a:pt x="100" y="3"/>
                  </a:lnTo>
                  <a:lnTo>
                    <a:pt x="114" y="0"/>
                  </a:lnTo>
                  <a:lnTo>
                    <a:pt x="127" y="1"/>
                  </a:lnTo>
                  <a:lnTo>
                    <a:pt x="135" y="5"/>
                  </a:lnTo>
                  <a:lnTo>
                    <a:pt x="137" y="23"/>
                  </a:lnTo>
                  <a:lnTo>
                    <a:pt x="137" y="39"/>
                  </a:lnTo>
                  <a:lnTo>
                    <a:pt x="134" y="53"/>
                  </a:lnTo>
                  <a:lnTo>
                    <a:pt x="129" y="65"/>
                  </a:lnTo>
                  <a:lnTo>
                    <a:pt x="121" y="75"/>
                  </a:lnTo>
                  <a:lnTo>
                    <a:pt x="111" y="84"/>
                  </a:lnTo>
                  <a:lnTo>
                    <a:pt x="98" y="95"/>
                  </a:lnTo>
                  <a:lnTo>
                    <a:pt x="84" y="105"/>
                  </a:lnTo>
                  <a:lnTo>
                    <a:pt x="69" y="109"/>
                  </a:lnTo>
                  <a:lnTo>
                    <a:pt x="56" y="113"/>
                  </a:lnTo>
                  <a:lnTo>
                    <a:pt x="46" y="120"/>
                  </a:lnTo>
                  <a:lnTo>
                    <a:pt x="37" y="128"/>
                  </a:lnTo>
                  <a:lnTo>
                    <a:pt x="29" y="135"/>
                  </a:lnTo>
                  <a:lnTo>
                    <a:pt x="21" y="142"/>
                  </a:lnTo>
                  <a:lnTo>
                    <a:pt x="13" y="145"/>
                  </a:lnTo>
                  <a:lnTo>
                    <a:pt x="3" y="145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626" y="2155"/>
              <a:ext cx="20" cy="43"/>
            </a:xfrm>
            <a:custGeom>
              <a:avLst/>
              <a:gdLst>
                <a:gd name="T0" fmla="*/ 5 w 40"/>
                <a:gd name="T1" fmla="*/ 22 h 84"/>
                <a:gd name="T2" fmla="*/ 5 w 40"/>
                <a:gd name="T3" fmla="*/ 22 h 84"/>
                <a:gd name="T4" fmla="*/ 4 w 40"/>
                <a:gd name="T5" fmla="*/ 22 h 84"/>
                <a:gd name="T6" fmla="*/ 4 w 40"/>
                <a:gd name="T7" fmla="*/ 22 h 84"/>
                <a:gd name="T8" fmla="*/ 3 w 40"/>
                <a:gd name="T9" fmla="*/ 22 h 84"/>
                <a:gd name="T10" fmla="*/ 3 w 40"/>
                <a:gd name="T11" fmla="*/ 20 h 84"/>
                <a:gd name="T12" fmla="*/ 3 w 40"/>
                <a:gd name="T13" fmla="*/ 20 h 84"/>
                <a:gd name="T14" fmla="*/ 3 w 40"/>
                <a:gd name="T15" fmla="*/ 19 h 84"/>
                <a:gd name="T16" fmla="*/ 3 w 40"/>
                <a:gd name="T17" fmla="*/ 19 h 84"/>
                <a:gd name="T18" fmla="*/ 2 w 40"/>
                <a:gd name="T19" fmla="*/ 18 h 84"/>
                <a:gd name="T20" fmla="*/ 2 w 40"/>
                <a:gd name="T21" fmla="*/ 18 h 84"/>
                <a:gd name="T22" fmla="*/ 1 w 40"/>
                <a:gd name="T23" fmla="*/ 18 h 84"/>
                <a:gd name="T24" fmla="*/ 1 w 40"/>
                <a:gd name="T25" fmla="*/ 18 h 84"/>
                <a:gd name="T26" fmla="*/ 1 w 40"/>
                <a:gd name="T27" fmla="*/ 14 h 84"/>
                <a:gd name="T28" fmla="*/ 1 w 40"/>
                <a:gd name="T29" fmla="*/ 10 h 84"/>
                <a:gd name="T30" fmla="*/ 0 w 40"/>
                <a:gd name="T31" fmla="*/ 6 h 84"/>
                <a:gd name="T32" fmla="*/ 0 w 40"/>
                <a:gd name="T33" fmla="*/ 2 h 84"/>
                <a:gd name="T34" fmla="*/ 0 w 40"/>
                <a:gd name="T35" fmla="*/ 2 h 84"/>
                <a:gd name="T36" fmla="*/ 1 w 40"/>
                <a:gd name="T37" fmla="*/ 1 h 84"/>
                <a:gd name="T38" fmla="*/ 1 w 40"/>
                <a:gd name="T39" fmla="*/ 1 h 84"/>
                <a:gd name="T40" fmla="*/ 1 w 40"/>
                <a:gd name="T41" fmla="*/ 0 h 84"/>
                <a:gd name="T42" fmla="*/ 1 w 40"/>
                <a:gd name="T43" fmla="*/ 0 h 84"/>
                <a:gd name="T44" fmla="*/ 2 w 40"/>
                <a:gd name="T45" fmla="*/ 0 h 84"/>
                <a:gd name="T46" fmla="*/ 3 w 40"/>
                <a:gd name="T47" fmla="*/ 0 h 84"/>
                <a:gd name="T48" fmla="*/ 3 w 40"/>
                <a:gd name="T49" fmla="*/ 0 h 84"/>
                <a:gd name="T50" fmla="*/ 5 w 40"/>
                <a:gd name="T51" fmla="*/ 2 h 84"/>
                <a:gd name="T52" fmla="*/ 5 w 40"/>
                <a:gd name="T53" fmla="*/ 3 h 84"/>
                <a:gd name="T54" fmla="*/ 6 w 40"/>
                <a:gd name="T55" fmla="*/ 4 h 84"/>
                <a:gd name="T56" fmla="*/ 6 w 40"/>
                <a:gd name="T57" fmla="*/ 6 h 84"/>
                <a:gd name="T58" fmla="*/ 7 w 40"/>
                <a:gd name="T59" fmla="*/ 7 h 84"/>
                <a:gd name="T60" fmla="*/ 8 w 40"/>
                <a:gd name="T61" fmla="*/ 7 h 84"/>
                <a:gd name="T62" fmla="*/ 8 w 40"/>
                <a:gd name="T63" fmla="*/ 8 h 84"/>
                <a:gd name="T64" fmla="*/ 9 w 40"/>
                <a:gd name="T65" fmla="*/ 9 h 84"/>
                <a:gd name="T66" fmla="*/ 10 w 40"/>
                <a:gd name="T67" fmla="*/ 10 h 84"/>
                <a:gd name="T68" fmla="*/ 10 w 40"/>
                <a:gd name="T69" fmla="*/ 12 h 84"/>
                <a:gd name="T70" fmla="*/ 10 w 40"/>
                <a:gd name="T71" fmla="*/ 13 h 84"/>
                <a:gd name="T72" fmla="*/ 10 w 40"/>
                <a:gd name="T73" fmla="*/ 14 h 84"/>
                <a:gd name="T74" fmla="*/ 10 w 40"/>
                <a:gd name="T75" fmla="*/ 15 h 84"/>
                <a:gd name="T76" fmla="*/ 9 w 40"/>
                <a:gd name="T77" fmla="*/ 16 h 84"/>
                <a:gd name="T78" fmla="*/ 8 w 40"/>
                <a:gd name="T79" fmla="*/ 17 h 84"/>
                <a:gd name="T80" fmla="*/ 8 w 40"/>
                <a:gd name="T81" fmla="*/ 18 h 84"/>
                <a:gd name="T82" fmla="*/ 8 w 40"/>
                <a:gd name="T83" fmla="*/ 19 h 84"/>
                <a:gd name="T84" fmla="*/ 8 w 40"/>
                <a:gd name="T85" fmla="*/ 20 h 84"/>
                <a:gd name="T86" fmla="*/ 8 w 40"/>
                <a:gd name="T87" fmla="*/ 20 h 84"/>
                <a:gd name="T88" fmla="*/ 8 w 40"/>
                <a:gd name="T89" fmla="*/ 22 h 84"/>
                <a:gd name="T90" fmla="*/ 7 w 40"/>
                <a:gd name="T91" fmla="*/ 22 h 84"/>
                <a:gd name="T92" fmla="*/ 6 w 40"/>
                <a:gd name="T93" fmla="*/ 22 h 84"/>
                <a:gd name="T94" fmla="*/ 6 w 40"/>
                <a:gd name="T95" fmla="*/ 22 h 84"/>
                <a:gd name="T96" fmla="*/ 5 w 40"/>
                <a:gd name="T97" fmla="*/ 22 h 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" h="84">
                  <a:moveTo>
                    <a:pt x="18" y="84"/>
                  </a:moveTo>
                  <a:lnTo>
                    <a:pt x="17" y="83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2" y="82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1" y="75"/>
                  </a:lnTo>
                  <a:lnTo>
                    <a:pt x="10" y="73"/>
                  </a:lnTo>
                  <a:lnTo>
                    <a:pt x="8" y="71"/>
                  </a:lnTo>
                  <a:lnTo>
                    <a:pt x="6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1" y="53"/>
                  </a:lnTo>
                  <a:lnTo>
                    <a:pt x="1" y="38"/>
                  </a:lnTo>
                  <a:lnTo>
                    <a:pt x="0" y="22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7" y="7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3" y="22"/>
                  </a:lnTo>
                  <a:lnTo>
                    <a:pt x="25" y="25"/>
                  </a:lnTo>
                  <a:lnTo>
                    <a:pt x="29" y="28"/>
                  </a:lnTo>
                  <a:lnTo>
                    <a:pt x="32" y="31"/>
                  </a:lnTo>
                  <a:lnTo>
                    <a:pt x="35" y="34"/>
                  </a:lnTo>
                  <a:lnTo>
                    <a:pt x="38" y="40"/>
                  </a:lnTo>
                  <a:lnTo>
                    <a:pt x="40" y="45"/>
                  </a:lnTo>
                  <a:lnTo>
                    <a:pt x="40" y="48"/>
                  </a:lnTo>
                  <a:lnTo>
                    <a:pt x="40" y="53"/>
                  </a:lnTo>
                  <a:lnTo>
                    <a:pt x="37" y="58"/>
                  </a:lnTo>
                  <a:lnTo>
                    <a:pt x="34" y="62"/>
                  </a:lnTo>
                  <a:lnTo>
                    <a:pt x="32" y="67"/>
                  </a:lnTo>
                  <a:lnTo>
                    <a:pt x="30" y="70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30" y="79"/>
                  </a:lnTo>
                  <a:lnTo>
                    <a:pt x="29" y="83"/>
                  </a:lnTo>
                  <a:lnTo>
                    <a:pt x="26" y="83"/>
                  </a:lnTo>
                  <a:lnTo>
                    <a:pt x="24" y="83"/>
                  </a:lnTo>
                  <a:lnTo>
                    <a:pt x="21" y="83"/>
                  </a:lnTo>
                  <a:lnTo>
                    <a:pt x="18" y="8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630" y="2057"/>
              <a:ext cx="44" cy="112"/>
            </a:xfrm>
            <a:custGeom>
              <a:avLst/>
              <a:gdLst>
                <a:gd name="T0" fmla="*/ 12 w 86"/>
                <a:gd name="T1" fmla="*/ 56 h 225"/>
                <a:gd name="T2" fmla="*/ 12 w 86"/>
                <a:gd name="T3" fmla="*/ 55 h 225"/>
                <a:gd name="T4" fmla="*/ 10 w 86"/>
                <a:gd name="T5" fmla="*/ 53 h 225"/>
                <a:gd name="T6" fmla="*/ 9 w 86"/>
                <a:gd name="T7" fmla="*/ 51 h 225"/>
                <a:gd name="T8" fmla="*/ 8 w 86"/>
                <a:gd name="T9" fmla="*/ 49 h 225"/>
                <a:gd name="T10" fmla="*/ 6 w 86"/>
                <a:gd name="T11" fmla="*/ 46 h 225"/>
                <a:gd name="T12" fmla="*/ 5 w 86"/>
                <a:gd name="T13" fmla="*/ 44 h 225"/>
                <a:gd name="T14" fmla="*/ 4 w 86"/>
                <a:gd name="T15" fmla="*/ 42 h 225"/>
                <a:gd name="T16" fmla="*/ 2 w 86"/>
                <a:gd name="T17" fmla="*/ 41 h 225"/>
                <a:gd name="T18" fmla="*/ 2 w 86"/>
                <a:gd name="T19" fmla="*/ 40 h 225"/>
                <a:gd name="T20" fmla="*/ 1 w 86"/>
                <a:gd name="T21" fmla="*/ 38 h 225"/>
                <a:gd name="T22" fmla="*/ 1 w 86"/>
                <a:gd name="T23" fmla="*/ 37 h 225"/>
                <a:gd name="T24" fmla="*/ 0 w 86"/>
                <a:gd name="T25" fmla="*/ 35 h 225"/>
                <a:gd name="T26" fmla="*/ 1 w 86"/>
                <a:gd name="T27" fmla="*/ 23 h 225"/>
                <a:gd name="T28" fmla="*/ 1 w 86"/>
                <a:gd name="T29" fmla="*/ 15 h 225"/>
                <a:gd name="T30" fmla="*/ 1 w 86"/>
                <a:gd name="T31" fmla="*/ 10 h 225"/>
                <a:gd name="T32" fmla="*/ 2 w 86"/>
                <a:gd name="T33" fmla="*/ 4 h 225"/>
                <a:gd name="T34" fmla="*/ 1 w 86"/>
                <a:gd name="T35" fmla="*/ 3 h 225"/>
                <a:gd name="T36" fmla="*/ 1 w 86"/>
                <a:gd name="T37" fmla="*/ 2 h 225"/>
                <a:gd name="T38" fmla="*/ 1 w 86"/>
                <a:gd name="T39" fmla="*/ 0 h 225"/>
                <a:gd name="T40" fmla="*/ 2 w 86"/>
                <a:gd name="T41" fmla="*/ 0 h 225"/>
                <a:gd name="T42" fmla="*/ 4 w 86"/>
                <a:gd name="T43" fmla="*/ 2 h 225"/>
                <a:gd name="T44" fmla="*/ 7 w 86"/>
                <a:gd name="T45" fmla="*/ 4 h 225"/>
                <a:gd name="T46" fmla="*/ 9 w 86"/>
                <a:gd name="T47" fmla="*/ 6 h 225"/>
                <a:gd name="T48" fmla="*/ 12 w 86"/>
                <a:gd name="T49" fmla="*/ 8 h 225"/>
                <a:gd name="T50" fmla="*/ 14 w 86"/>
                <a:gd name="T51" fmla="*/ 11 h 225"/>
                <a:gd name="T52" fmla="*/ 16 w 86"/>
                <a:gd name="T53" fmla="*/ 13 h 225"/>
                <a:gd name="T54" fmla="*/ 18 w 86"/>
                <a:gd name="T55" fmla="*/ 15 h 225"/>
                <a:gd name="T56" fmla="*/ 21 w 86"/>
                <a:gd name="T57" fmla="*/ 17 h 225"/>
                <a:gd name="T58" fmla="*/ 21 w 86"/>
                <a:gd name="T59" fmla="*/ 18 h 225"/>
                <a:gd name="T60" fmla="*/ 22 w 86"/>
                <a:gd name="T61" fmla="*/ 19 h 225"/>
                <a:gd name="T62" fmla="*/ 23 w 86"/>
                <a:gd name="T63" fmla="*/ 20 h 225"/>
                <a:gd name="T64" fmla="*/ 23 w 86"/>
                <a:gd name="T65" fmla="*/ 22 h 225"/>
                <a:gd name="T66" fmla="*/ 21 w 86"/>
                <a:gd name="T67" fmla="*/ 30 h 225"/>
                <a:gd name="T68" fmla="*/ 20 w 86"/>
                <a:gd name="T69" fmla="*/ 38 h 225"/>
                <a:gd name="T70" fmla="*/ 18 w 86"/>
                <a:gd name="T71" fmla="*/ 46 h 225"/>
                <a:gd name="T72" fmla="*/ 18 w 86"/>
                <a:gd name="T73" fmla="*/ 55 h 225"/>
                <a:gd name="T74" fmla="*/ 16 w 86"/>
                <a:gd name="T75" fmla="*/ 55 h 225"/>
                <a:gd name="T76" fmla="*/ 15 w 86"/>
                <a:gd name="T77" fmla="*/ 55 h 225"/>
                <a:gd name="T78" fmla="*/ 14 w 86"/>
                <a:gd name="T79" fmla="*/ 55 h 225"/>
                <a:gd name="T80" fmla="*/ 12 w 86"/>
                <a:gd name="T81" fmla="*/ 56 h 2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6" h="225">
                  <a:moveTo>
                    <a:pt x="45" y="225"/>
                  </a:moveTo>
                  <a:lnTo>
                    <a:pt x="44" y="222"/>
                  </a:lnTo>
                  <a:lnTo>
                    <a:pt x="40" y="215"/>
                  </a:lnTo>
                  <a:lnTo>
                    <a:pt x="36" y="207"/>
                  </a:lnTo>
                  <a:lnTo>
                    <a:pt x="30" y="197"/>
                  </a:lnTo>
                  <a:lnTo>
                    <a:pt x="24" y="185"/>
                  </a:lnTo>
                  <a:lnTo>
                    <a:pt x="17" y="176"/>
                  </a:lnTo>
                  <a:lnTo>
                    <a:pt x="13" y="169"/>
                  </a:lnTo>
                  <a:lnTo>
                    <a:pt x="8" y="166"/>
                  </a:lnTo>
                  <a:lnTo>
                    <a:pt x="6" y="160"/>
                  </a:lnTo>
                  <a:lnTo>
                    <a:pt x="3" y="154"/>
                  </a:lnTo>
                  <a:lnTo>
                    <a:pt x="2" y="149"/>
                  </a:lnTo>
                  <a:lnTo>
                    <a:pt x="0" y="143"/>
                  </a:lnTo>
                  <a:lnTo>
                    <a:pt x="1" y="93"/>
                  </a:lnTo>
                  <a:lnTo>
                    <a:pt x="1" y="63"/>
                  </a:lnTo>
                  <a:lnTo>
                    <a:pt x="2" y="41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0"/>
                  </a:lnTo>
                  <a:lnTo>
                    <a:pt x="16" y="9"/>
                  </a:lnTo>
                  <a:lnTo>
                    <a:pt x="25" y="17"/>
                  </a:lnTo>
                  <a:lnTo>
                    <a:pt x="35" y="26"/>
                  </a:lnTo>
                  <a:lnTo>
                    <a:pt x="44" y="35"/>
                  </a:lnTo>
                  <a:lnTo>
                    <a:pt x="52" y="44"/>
                  </a:lnTo>
                  <a:lnTo>
                    <a:pt x="61" y="52"/>
                  </a:lnTo>
                  <a:lnTo>
                    <a:pt x="70" y="60"/>
                  </a:lnTo>
                  <a:lnTo>
                    <a:pt x="82" y="68"/>
                  </a:lnTo>
                  <a:lnTo>
                    <a:pt x="83" y="74"/>
                  </a:lnTo>
                  <a:lnTo>
                    <a:pt x="84" y="77"/>
                  </a:lnTo>
                  <a:lnTo>
                    <a:pt x="86" y="83"/>
                  </a:lnTo>
                  <a:lnTo>
                    <a:pt x="86" y="90"/>
                  </a:lnTo>
                  <a:lnTo>
                    <a:pt x="82" y="122"/>
                  </a:lnTo>
                  <a:lnTo>
                    <a:pt x="76" y="154"/>
                  </a:lnTo>
                  <a:lnTo>
                    <a:pt x="71" y="187"/>
                  </a:lnTo>
                  <a:lnTo>
                    <a:pt x="68" y="220"/>
                  </a:lnTo>
                  <a:lnTo>
                    <a:pt x="62" y="222"/>
                  </a:lnTo>
                  <a:lnTo>
                    <a:pt x="58" y="223"/>
                  </a:lnTo>
                  <a:lnTo>
                    <a:pt x="53" y="223"/>
                  </a:lnTo>
                  <a:lnTo>
                    <a:pt x="45" y="225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817" y="2069"/>
              <a:ext cx="117" cy="86"/>
            </a:xfrm>
            <a:custGeom>
              <a:avLst/>
              <a:gdLst>
                <a:gd name="T0" fmla="*/ 17 w 234"/>
                <a:gd name="T1" fmla="*/ 38 h 173"/>
                <a:gd name="T2" fmla="*/ 11 w 234"/>
                <a:gd name="T3" fmla="*/ 37 h 173"/>
                <a:gd name="T4" fmla="*/ 6 w 234"/>
                <a:gd name="T5" fmla="*/ 35 h 173"/>
                <a:gd name="T6" fmla="*/ 1 w 234"/>
                <a:gd name="T7" fmla="*/ 31 h 173"/>
                <a:gd name="T8" fmla="*/ 1 w 234"/>
                <a:gd name="T9" fmla="*/ 28 h 173"/>
                <a:gd name="T10" fmla="*/ 2 w 234"/>
                <a:gd name="T11" fmla="*/ 24 h 173"/>
                <a:gd name="T12" fmla="*/ 4 w 234"/>
                <a:gd name="T13" fmla="*/ 23 h 173"/>
                <a:gd name="T14" fmla="*/ 8 w 234"/>
                <a:gd name="T15" fmla="*/ 24 h 173"/>
                <a:gd name="T16" fmla="*/ 12 w 234"/>
                <a:gd name="T17" fmla="*/ 27 h 173"/>
                <a:gd name="T18" fmla="*/ 15 w 234"/>
                <a:gd name="T19" fmla="*/ 29 h 173"/>
                <a:gd name="T20" fmla="*/ 20 w 234"/>
                <a:gd name="T21" fmla="*/ 28 h 173"/>
                <a:gd name="T22" fmla="*/ 24 w 234"/>
                <a:gd name="T23" fmla="*/ 24 h 173"/>
                <a:gd name="T24" fmla="*/ 27 w 234"/>
                <a:gd name="T25" fmla="*/ 22 h 173"/>
                <a:gd name="T26" fmla="*/ 33 w 234"/>
                <a:gd name="T27" fmla="*/ 22 h 173"/>
                <a:gd name="T28" fmla="*/ 40 w 234"/>
                <a:gd name="T29" fmla="*/ 22 h 173"/>
                <a:gd name="T30" fmla="*/ 46 w 234"/>
                <a:gd name="T31" fmla="*/ 22 h 173"/>
                <a:gd name="T32" fmla="*/ 48 w 234"/>
                <a:gd name="T33" fmla="*/ 18 h 173"/>
                <a:gd name="T34" fmla="*/ 49 w 234"/>
                <a:gd name="T35" fmla="*/ 13 h 173"/>
                <a:gd name="T36" fmla="*/ 47 w 234"/>
                <a:gd name="T37" fmla="*/ 9 h 173"/>
                <a:gd name="T38" fmla="*/ 47 w 234"/>
                <a:gd name="T39" fmla="*/ 5 h 173"/>
                <a:gd name="T40" fmla="*/ 48 w 234"/>
                <a:gd name="T41" fmla="*/ 1 h 173"/>
                <a:gd name="T42" fmla="*/ 50 w 234"/>
                <a:gd name="T43" fmla="*/ 0 h 173"/>
                <a:gd name="T44" fmla="*/ 53 w 234"/>
                <a:gd name="T45" fmla="*/ 0 h 173"/>
                <a:gd name="T46" fmla="*/ 56 w 234"/>
                <a:gd name="T47" fmla="*/ 0 h 173"/>
                <a:gd name="T48" fmla="*/ 58 w 234"/>
                <a:gd name="T49" fmla="*/ 1 h 173"/>
                <a:gd name="T50" fmla="*/ 59 w 234"/>
                <a:gd name="T51" fmla="*/ 4 h 173"/>
                <a:gd name="T52" fmla="*/ 58 w 234"/>
                <a:gd name="T53" fmla="*/ 12 h 173"/>
                <a:gd name="T54" fmla="*/ 55 w 234"/>
                <a:gd name="T55" fmla="*/ 25 h 173"/>
                <a:gd name="T56" fmla="*/ 52 w 234"/>
                <a:gd name="T57" fmla="*/ 34 h 173"/>
                <a:gd name="T58" fmla="*/ 49 w 234"/>
                <a:gd name="T59" fmla="*/ 40 h 173"/>
                <a:gd name="T60" fmla="*/ 46 w 234"/>
                <a:gd name="T61" fmla="*/ 43 h 173"/>
                <a:gd name="T62" fmla="*/ 39 w 234"/>
                <a:gd name="T63" fmla="*/ 41 h 173"/>
                <a:gd name="T64" fmla="*/ 31 w 234"/>
                <a:gd name="T65" fmla="*/ 40 h 173"/>
                <a:gd name="T66" fmla="*/ 23 w 234"/>
                <a:gd name="T67" fmla="*/ 39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4" h="173">
                  <a:moveTo>
                    <a:pt x="76" y="156"/>
                  </a:moveTo>
                  <a:lnTo>
                    <a:pt x="67" y="153"/>
                  </a:lnTo>
                  <a:lnTo>
                    <a:pt x="57" y="151"/>
                  </a:lnTo>
                  <a:lnTo>
                    <a:pt x="44" y="148"/>
                  </a:lnTo>
                  <a:lnTo>
                    <a:pt x="32" y="144"/>
                  </a:lnTo>
                  <a:lnTo>
                    <a:pt x="21" y="140"/>
                  </a:lnTo>
                  <a:lnTo>
                    <a:pt x="11" y="135"/>
                  </a:lnTo>
                  <a:lnTo>
                    <a:pt x="4" y="127"/>
                  </a:lnTo>
                  <a:lnTo>
                    <a:pt x="0" y="119"/>
                  </a:lnTo>
                  <a:lnTo>
                    <a:pt x="3" y="113"/>
                  </a:lnTo>
                  <a:lnTo>
                    <a:pt x="4" y="106"/>
                  </a:lnTo>
                  <a:lnTo>
                    <a:pt x="6" y="99"/>
                  </a:lnTo>
                  <a:lnTo>
                    <a:pt x="7" y="92"/>
                  </a:lnTo>
                  <a:lnTo>
                    <a:pt x="15" y="92"/>
                  </a:lnTo>
                  <a:lnTo>
                    <a:pt x="23" y="93"/>
                  </a:lnTo>
                  <a:lnTo>
                    <a:pt x="31" y="96"/>
                  </a:lnTo>
                  <a:lnTo>
                    <a:pt x="39" y="98"/>
                  </a:lnTo>
                  <a:lnTo>
                    <a:pt x="45" y="111"/>
                  </a:lnTo>
                  <a:lnTo>
                    <a:pt x="52" y="117"/>
                  </a:lnTo>
                  <a:lnTo>
                    <a:pt x="60" y="119"/>
                  </a:lnTo>
                  <a:lnTo>
                    <a:pt x="69" y="118"/>
                  </a:lnTo>
                  <a:lnTo>
                    <a:pt x="79" y="113"/>
                  </a:lnTo>
                  <a:lnTo>
                    <a:pt x="87" y="107"/>
                  </a:lnTo>
                  <a:lnTo>
                    <a:pt x="95" y="99"/>
                  </a:lnTo>
                  <a:lnTo>
                    <a:pt x="100" y="91"/>
                  </a:lnTo>
                  <a:lnTo>
                    <a:pt x="105" y="90"/>
                  </a:lnTo>
                  <a:lnTo>
                    <a:pt x="115" y="90"/>
                  </a:lnTo>
                  <a:lnTo>
                    <a:pt x="129" y="89"/>
                  </a:lnTo>
                  <a:lnTo>
                    <a:pt x="144" y="89"/>
                  </a:lnTo>
                  <a:lnTo>
                    <a:pt x="159" y="89"/>
                  </a:lnTo>
                  <a:lnTo>
                    <a:pt x="173" y="89"/>
                  </a:lnTo>
                  <a:lnTo>
                    <a:pt x="183" y="89"/>
                  </a:lnTo>
                  <a:lnTo>
                    <a:pt x="189" y="89"/>
                  </a:lnTo>
                  <a:lnTo>
                    <a:pt x="192" y="72"/>
                  </a:lnTo>
                  <a:lnTo>
                    <a:pt x="193" y="61"/>
                  </a:lnTo>
                  <a:lnTo>
                    <a:pt x="193" y="54"/>
                  </a:lnTo>
                  <a:lnTo>
                    <a:pt x="193" y="45"/>
                  </a:lnTo>
                  <a:lnTo>
                    <a:pt x="187" y="38"/>
                  </a:lnTo>
                  <a:lnTo>
                    <a:pt x="185" y="31"/>
                  </a:lnTo>
                  <a:lnTo>
                    <a:pt x="185" y="22"/>
                  </a:lnTo>
                  <a:lnTo>
                    <a:pt x="185" y="13"/>
                  </a:lnTo>
                  <a:lnTo>
                    <a:pt x="189" y="7"/>
                  </a:lnTo>
                  <a:lnTo>
                    <a:pt x="193" y="4"/>
                  </a:lnTo>
                  <a:lnTo>
                    <a:pt x="197" y="1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5" y="1"/>
                  </a:lnTo>
                  <a:lnTo>
                    <a:pt x="222" y="1"/>
                  </a:lnTo>
                  <a:lnTo>
                    <a:pt x="228" y="2"/>
                  </a:lnTo>
                  <a:lnTo>
                    <a:pt x="230" y="7"/>
                  </a:lnTo>
                  <a:lnTo>
                    <a:pt x="231" y="12"/>
                  </a:lnTo>
                  <a:lnTo>
                    <a:pt x="233" y="17"/>
                  </a:lnTo>
                  <a:lnTo>
                    <a:pt x="234" y="22"/>
                  </a:lnTo>
                  <a:lnTo>
                    <a:pt x="231" y="49"/>
                  </a:lnTo>
                  <a:lnTo>
                    <a:pt x="226" y="75"/>
                  </a:lnTo>
                  <a:lnTo>
                    <a:pt x="220" y="102"/>
                  </a:lnTo>
                  <a:lnTo>
                    <a:pt x="215" y="127"/>
                  </a:lnTo>
                  <a:lnTo>
                    <a:pt x="208" y="138"/>
                  </a:lnTo>
                  <a:lnTo>
                    <a:pt x="200" y="150"/>
                  </a:lnTo>
                  <a:lnTo>
                    <a:pt x="193" y="161"/>
                  </a:lnTo>
                  <a:lnTo>
                    <a:pt x="187" y="173"/>
                  </a:lnTo>
                  <a:lnTo>
                    <a:pt x="181" y="172"/>
                  </a:lnTo>
                  <a:lnTo>
                    <a:pt x="170" y="171"/>
                  </a:lnTo>
                  <a:lnTo>
                    <a:pt x="156" y="167"/>
                  </a:lnTo>
                  <a:lnTo>
                    <a:pt x="139" y="164"/>
                  </a:lnTo>
                  <a:lnTo>
                    <a:pt x="121" y="161"/>
                  </a:lnTo>
                  <a:lnTo>
                    <a:pt x="104" y="158"/>
                  </a:lnTo>
                  <a:lnTo>
                    <a:pt x="89" y="157"/>
                  </a:lnTo>
                  <a:lnTo>
                    <a:pt x="76" y="1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932" y="2053"/>
              <a:ext cx="81" cy="98"/>
            </a:xfrm>
            <a:custGeom>
              <a:avLst/>
              <a:gdLst>
                <a:gd name="T0" fmla="*/ 0 w 161"/>
                <a:gd name="T1" fmla="*/ 47 h 197"/>
                <a:gd name="T2" fmla="*/ 1 w 161"/>
                <a:gd name="T3" fmla="*/ 43 h 197"/>
                <a:gd name="T4" fmla="*/ 1 w 161"/>
                <a:gd name="T5" fmla="*/ 38 h 197"/>
                <a:gd name="T6" fmla="*/ 2 w 161"/>
                <a:gd name="T7" fmla="*/ 31 h 197"/>
                <a:gd name="T8" fmla="*/ 4 w 161"/>
                <a:gd name="T9" fmla="*/ 24 h 197"/>
                <a:gd name="T10" fmla="*/ 5 w 161"/>
                <a:gd name="T11" fmla="*/ 17 h 197"/>
                <a:gd name="T12" fmla="*/ 7 w 161"/>
                <a:gd name="T13" fmla="*/ 11 h 197"/>
                <a:gd name="T14" fmla="*/ 8 w 161"/>
                <a:gd name="T15" fmla="*/ 6 h 197"/>
                <a:gd name="T16" fmla="*/ 9 w 161"/>
                <a:gd name="T17" fmla="*/ 3 h 197"/>
                <a:gd name="T18" fmla="*/ 12 w 161"/>
                <a:gd name="T19" fmla="*/ 2 h 197"/>
                <a:gd name="T20" fmla="*/ 15 w 161"/>
                <a:gd name="T21" fmla="*/ 2 h 197"/>
                <a:gd name="T22" fmla="*/ 20 w 161"/>
                <a:gd name="T23" fmla="*/ 1 h 197"/>
                <a:gd name="T24" fmla="*/ 25 w 161"/>
                <a:gd name="T25" fmla="*/ 0 h 197"/>
                <a:gd name="T26" fmla="*/ 29 w 161"/>
                <a:gd name="T27" fmla="*/ 0 h 197"/>
                <a:gd name="T28" fmla="*/ 34 w 161"/>
                <a:gd name="T29" fmla="*/ 0 h 197"/>
                <a:gd name="T30" fmla="*/ 38 w 161"/>
                <a:gd name="T31" fmla="*/ 0 h 197"/>
                <a:gd name="T32" fmla="*/ 40 w 161"/>
                <a:gd name="T33" fmla="*/ 0 h 197"/>
                <a:gd name="T34" fmla="*/ 40 w 161"/>
                <a:gd name="T35" fmla="*/ 3 h 197"/>
                <a:gd name="T36" fmla="*/ 41 w 161"/>
                <a:gd name="T37" fmla="*/ 6 h 197"/>
                <a:gd name="T38" fmla="*/ 41 w 161"/>
                <a:gd name="T39" fmla="*/ 9 h 197"/>
                <a:gd name="T40" fmla="*/ 41 w 161"/>
                <a:gd name="T41" fmla="*/ 12 h 197"/>
                <a:gd name="T42" fmla="*/ 40 w 161"/>
                <a:gd name="T43" fmla="*/ 19 h 197"/>
                <a:gd name="T44" fmla="*/ 38 w 161"/>
                <a:gd name="T45" fmla="*/ 29 h 197"/>
                <a:gd name="T46" fmla="*/ 35 w 161"/>
                <a:gd name="T47" fmla="*/ 38 h 197"/>
                <a:gd name="T48" fmla="*/ 32 w 161"/>
                <a:gd name="T49" fmla="*/ 44 h 197"/>
                <a:gd name="T50" fmla="*/ 30 w 161"/>
                <a:gd name="T51" fmla="*/ 45 h 197"/>
                <a:gd name="T52" fmla="*/ 26 w 161"/>
                <a:gd name="T53" fmla="*/ 46 h 197"/>
                <a:gd name="T54" fmla="*/ 21 w 161"/>
                <a:gd name="T55" fmla="*/ 47 h 197"/>
                <a:gd name="T56" fmla="*/ 16 w 161"/>
                <a:gd name="T57" fmla="*/ 48 h 197"/>
                <a:gd name="T58" fmla="*/ 10 w 161"/>
                <a:gd name="T59" fmla="*/ 49 h 197"/>
                <a:gd name="T60" fmla="*/ 6 w 161"/>
                <a:gd name="T61" fmla="*/ 49 h 197"/>
                <a:gd name="T62" fmla="*/ 2 w 161"/>
                <a:gd name="T63" fmla="*/ 49 h 197"/>
                <a:gd name="T64" fmla="*/ 0 w 161"/>
                <a:gd name="T65" fmla="*/ 47 h 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1" h="197">
                  <a:moveTo>
                    <a:pt x="0" y="191"/>
                  </a:moveTo>
                  <a:lnTo>
                    <a:pt x="1" y="175"/>
                  </a:lnTo>
                  <a:lnTo>
                    <a:pt x="3" y="153"/>
                  </a:lnTo>
                  <a:lnTo>
                    <a:pt x="8" y="127"/>
                  </a:lnTo>
                  <a:lnTo>
                    <a:pt x="13" y="97"/>
                  </a:lnTo>
                  <a:lnTo>
                    <a:pt x="18" y="69"/>
                  </a:lnTo>
                  <a:lnTo>
                    <a:pt x="25" y="44"/>
                  </a:lnTo>
                  <a:lnTo>
                    <a:pt x="31" y="25"/>
                  </a:lnTo>
                  <a:lnTo>
                    <a:pt x="36" y="14"/>
                  </a:lnTo>
                  <a:lnTo>
                    <a:pt x="45" y="10"/>
                  </a:lnTo>
                  <a:lnTo>
                    <a:pt x="59" y="8"/>
                  </a:lnTo>
                  <a:lnTo>
                    <a:pt x="77" y="5"/>
                  </a:lnTo>
                  <a:lnTo>
                    <a:pt x="97" y="2"/>
                  </a:lnTo>
                  <a:lnTo>
                    <a:pt x="116" y="1"/>
                  </a:lnTo>
                  <a:lnTo>
                    <a:pt x="135" y="0"/>
                  </a:lnTo>
                  <a:lnTo>
                    <a:pt x="149" y="0"/>
                  </a:lnTo>
                  <a:lnTo>
                    <a:pt x="157" y="2"/>
                  </a:lnTo>
                  <a:lnTo>
                    <a:pt x="159" y="15"/>
                  </a:lnTo>
                  <a:lnTo>
                    <a:pt x="161" y="25"/>
                  </a:lnTo>
                  <a:lnTo>
                    <a:pt x="161" y="36"/>
                  </a:lnTo>
                  <a:lnTo>
                    <a:pt x="161" y="49"/>
                  </a:lnTo>
                  <a:lnTo>
                    <a:pt x="157" y="79"/>
                  </a:lnTo>
                  <a:lnTo>
                    <a:pt x="150" y="116"/>
                  </a:lnTo>
                  <a:lnTo>
                    <a:pt x="140" y="152"/>
                  </a:lnTo>
                  <a:lnTo>
                    <a:pt x="128" y="177"/>
                  </a:lnTo>
                  <a:lnTo>
                    <a:pt x="117" y="181"/>
                  </a:lnTo>
                  <a:lnTo>
                    <a:pt x="101" y="184"/>
                  </a:lnTo>
                  <a:lnTo>
                    <a:pt x="82" y="189"/>
                  </a:lnTo>
                  <a:lnTo>
                    <a:pt x="61" y="192"/>
                  </a:lnTo>
                  <a:lnTo>
                    <a:pt x="40" y="196"/>
                  </a:lnTo>
                  <a:lnTo>
                    <a:pt x="22" y="197"/>
                  </a:lnTo>
                  <a:lnTo>
                    <a:pt x="8" y="196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018" y="2079"/>
              <a:ext cx="68" cy="60"/>
            </a:xfrm>
            <a:custGeom>
              <a:avLst/>
              <a:gdLst>
                <a:gd name="T0" fmla="*/ 1 w 136"/>
                <a:gd name="T1" fmla="*/ 30 h 120"/>
                <a:gd name="T2" fmla="*/ 1 w 136"/>
                <a:gd name="T3" fmla="*/ 29 h 120"/>
                <a:gd name="T4" fmla="*/ 1 w 136"/>
                <a:gd name="T5" fmla="*/ 28 h 120"/>
                <a:gd name="T6" fmla="*/ 1 w 136"/>
                <a:gd name="T7" fmla="*/ 27 h 120"/>
                <a:gd name="T8" fmla="*/ 0 w 136"/>
                <a:gd name="T9" fmla="*/ 25 h 120"/>
                <a:gd name="T10" fmla="*/ 2 w 136"/>
                <a:gd name="T11" fmla="*/ 21 h 120"/>
                <a:gd name="T12" fmla="*/ 3 w 136"/>
                <a:gd name="T13" fmla="*/ 17 h 120"/>
                <a:gd name="T14" fmla="*/ 4 w 136"/>
                <a:gd name="T15" fmla="*/ 13 h 120"/>
                <a:gd name="T16" fmla="*/ 6 w 136"/>
                <a:gd name="T17" fmla="*/ 9 h 120"/>
                <a:gd name="T18" fmla="*/ 7 w 136"/>
                <a:gd name="T19" fmla="*/ 10 h 120"/>
                <a:gd name="T20" fmla="*/ 8 w 136"/>
                <a:gd name="T21" fmla="*/ 10 h 120"/>
                <a:gd name="T22" fmla="*/ 9 w 136"/>
                <a:gd name="T23" fmla="*/ 11 h 120"/>
                <a:gd name="T24" fmla="*/ 11 w 136"/>
                <a:gd name="T25" fmla="*/ 12 h 120"/>
                <a:gd name="T26" fmla="*/ 12 w 136"/>
                <a:gd name="T27" fmla="*/ 13 h 120"/>
                <a:gd name="T28" fmla="*/ 13 w 136"/>
                <a:gd name="T29" fmla="*/ 14 h 120"/>
                <a:gd name="T30" fmla="*/ 14 w 136"/>
                <a:gd name="T31" fmla="*/ 14 h 120"/>
                <a:gd name="T32" fmla="*/ 15 w 136"/>
                <a:gd name="T33" fmla="*/ 14 h 120"/>
                <a:gd name="T34" fmla="*/ 17 w 136"/>
                <a:gd name="T35" fmla="*/ 11 h 120"/>
                <a:gd name="T36" fmla="*/ 20 w 136"/>
                <a:gd name="T37" fmla="*/ 8 h 120"/>
                <a:gd name="T38" fmla="*/ 22 w 136"/>
                <a:gd name="T39" fmla="*/ 5 h 120"/>
                <a:gd name="T40" fmla="*/ 23 w 136"/>
                <a:gd name="T41" fmla="*/ 3 h 120"/>
                <a:gd name="T42" fmla="*/ 24 w 136"/>
                <a:gd name="T43" fmla="*/ 2 h 120"/>
                <a:gd name="T44" fmla="*/ 25 w 136"/>
                <a:gd name="T45" fmla="*/ 2 h 120"/>
                <a:gd name="T46" fmla="*/ 26 w 136"/>
                <a:gd name="T47" fmla="*/ 1 h 120"/>
                <a:gd name="T48" fmla="*/ 27 w 136"/>
                <a:gd name="T49" fmla="*/ 0 h 120"/>
                <a:gd name="T50" fmla="*/ 31 w 136"/>
                <a:gd name="T51" fmla="*/ 3 h 120"/>
                <a:gd name="T52" fmla="*/ 33 w 136"/>
                <a:gd name="T53" fmla="*/ 7 h 120"/>
                <a:gd name="T54" fmla="*/ 34 w 136"/>
                <a:gd name="T55" fmla="*/ 12 h 120"/>
                <a:gd name="T56" fmla="*/ 34 w 136"/>
                <a:gd name="T57" fmla="*/ 17 h 120"/>
                <a:gd name="T58" fmla="*/ 33 w 136"/>
                <a:gd name="T59" fmla="*/ 18 h 120"/>
                <a:gd name="T60" fmla="*/ 32 w 136"/>
                <a:gd name="T61" fmla="*/ 20 h 120"/>
                <a:gd name="T62" fmla="*/ 30 w 136"/>
                <a:gd name="T63" fmla="*/ 21 h 120"/>
                <a:gd name="T64" fmla="*/ 28 w 136"/>
                <a:gd name="T65" fmla="*/ 22 h 120"/>
                <a:gd name="T66" fmla="*/ 26 w 136"/>
                <a:gd name="T67" fmla="*/ 23 h 120"/>
                <a:gd name="T68" fmla="*/ 24 w 136"/>
                <a:gd name="T69" fmla="*/ 24 h 120"/>
                <a:gd name="T70" fmla="*/ 22 w 136"/>
                <a:gd name="T71" fmla="*/ 25 h 120"/>
                <a:gd name="T72" fmla="*/ 21 w 136"/>
                <a:gd name="T73" fmla="*/ 25 h 120"/>
                <a:gd name="T74" fmla="*/ 19 w 136"/>
                <a:gd name="T75" fmla="*/ 26 h 120"/>
                <a:gd name="T76" fmla="*/ 16 w 136"/>
                <a:gd name="T77" fmla="*/ 27 h 120"/>
                <a:gd name="T78" fmla="*/ 14 w 136"/>
                <a:gd name="T79" fmla="*/ 28 h 120"/>
                <a:gd name="T80" fmla="*/ 12 w 136"/>
                <a:gd name="T81" fmla="*/ 29 h 120"/>
                <a:gd name="T82" fmla="*/ 9 w 136"/>
                <a:gd name="T83" fmla="*/ 29 h 120"/>
                <a:gd name="T84" fmla="*/ 6 w 136"/>
                <a:gd name="T85" fmla="*/ 30 h 120"/>
                <a:gd name="T86" fmla="*/ 4 w 136"/>
                <a:gd name="T87" fmla="*/ 30 h 120"/>
                <a:gd name="T88" fmla="*/ 1 w 136"/>
                <a:gd name="T89" fmla="*/ 30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6" h="120">
                  <a:moveTo>
                    <a:pt x="4" y="120"/>
                  </a:moveTo>
                  <a:lnTo>
                    <a:pt x="2" y="115"/>
                  </a:lnTo>
                  <a:lnTo>
                    <a:pt x="1" y="111"/>
                  </a:lnTo>
                  <a:lnTo>
                    <a:pt x="1" y="107"/>
                  </a:lnTo>
                  <a:lnTo>
                    <a:pt x="0" y="100"/>
                  </a:lnTo>
                  <a:lnTo>
                    <a:pt x="5" y="83"/>
                  </a:lnTo>
                  <a:lnTo>
                    <a:pt x="9" y="67"/>
                  </a:lnTo>
                  <a:lnTo>
                    <a:pt x="15" y="49"/>
                  </a:lnTo>
                  <a:lnTo>
                    <a:pt x="24" y="34"/>
                  </a:lnTo>
                  <a:lnTo>
                    <a:pt x="27" y="37"/>
                  </a:lnTo>
                  <a:lnTo>
                    <a:pt x="32" y="40"/>
                  </a:lnTo>
                  <a:lnTo>
                    <a:pt x="36" y="44"/>
                  </a:lnTo>
                  <a:lnTo>
                    <a:pt x="41" y="47"/>
                  </a:lnTo>
                  <a:lnTo>
                    <a:pt x="45" y="50"/>
                  </a:lnTo>
                  <a:lnTo>
                    <a:pt x="49" y="53"/>
                  </a:lnTo>
                  <a:lnTo>
                    <a:pt x="54" y="54"/>
                  </a:lnTo>
                  <a:lnTo>
                    <a:pt x="58" y="55"/>
                  </a:lnTo>
                  <a:lnTo>
                    <a:pt x="68" y="42"/>
                  </a:lnTo>
                  <a:lnTo>
                    <a:pt x="78" y="29"/>
                  </a:lnTo>
                  <a:lnTo>
                    <a:pt x="85" y="17"/>
                  </a:lnTo>
                  <a:lnTo>
                    <a:pt x="91" y="10"/>
                  </a:lnTo>
                  <a:lnTo>
                    <a:pt x="94" y="8"/>
                  </a:lnTo>
                  <a:lnTo>
                    <a:pt x="98" y="6"/>
                  </a:lnTo>
                  <a:lnTo>
                    <a:pt x="101" y="2"/>
                  </a:lnTo>
                  <a:lnTo>
                    <a:pt x="107" y="0"/>
                  </a:lnTo>
                  <a:lnTo>
                    <a:pt x="122" y="10"/>
                  </a:lnTo>
                  <a:lnTo>
                    <a:pt x="131" y="27"/>
                  </a:lnTo>
                  <a:lnTo>
                    <a:pt x="136" y="48"/>
                  </a:lnTo>
                  <a:lnTo>
                    <a:pt x="136" y="67"/>
                  </a:lnTo>
                  <a:lnTo>
                    <a:pt x="131" y="71"/>
                  </a:lnTo>
                  <a:lnTo>
                    <a:pt x="125" y="77"/>
                  </a:lnTo>
                  <a:lnTo>
                    <a:pt x="118" y="82"/>
                  </a:lnTo>
                  <a:lnTo>
                    <a:pt x="111" y="85"/>
                  </a:lnTo>
                  <a:lnTo>
                    <a:pt x="103" y="90"/>
                  </a:lnTo>
                  <a:lnTo>
                    <a:pt x="96" y="93"/>
                  </a:lnTo>
                  <a:lnTo>
                    <a:pt x="88" y="97"/>
                  </a:lnTo>
                  <a:lnTo>
                    <a:pt x="83" y="99"/>
                  </a:lnTo>
                  <a:lnTo>
                    <a:pt x="75" y="102"/>
                  </a:lnTo>
                  <a:lnTo>
                    <a:pt x="64" y="106"/>
                  </a:lnTo>
                  <a:lnTo>
                    <a:pt x="55" y="109"/>
                  </a:lnTo>
                  <a:lnTo>
                    <a:pt x="45" y="113"/>
                  </a:lnTo>
                  <a:lnTo>
                    <a:pt x="34" y="115"/>
                  </a:lnTo>
                  <a:lnTo>
                    <a:pt x="24" y="117"/>
                  </a:lnTo>
                  <a:lnTo>
                    <a:pt x="13" y="120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696" y="2001"/>
              <a:ext cx="127" cy="134"/>
            </a:xfrm>
            <a:custGeom>
              <a:avLst/>
              <a:gdLst>
                <a:gd name="T0" fmla="*/ 40 w 255"/>
                <a:gd name="T1" fmla="*/ 64 h 267"/>
                <a:gd name="T2" fmla="*/ 27 w 255"/>
                <a:gd name="T3" fmla="*/ 57 h 267"/>
                <a:gd name="T4" fmla="*/ 12 w 255"/>
                <a:gd name="T5" fmla="*/ 50 h 267"/>
                <a:gd name="T6" fmla="*/ 2 w 255"/>
                <a:gd name="T7" fmla="*/ 45 h 267"/>
                <a:gd name="T8" fmla="*/ 0 w 255"/>
                <a:gd name="T9" fmla="*/ 36 h 267"/>
                <a:gd name="T10" fmla="*/ 2 w 255"/>
                <a:gd name="T11" fmla="*/ 22 h 267"/>
                <a:gd name="T12" fmla="*/ 5 w 255"/>
                <a:gd name="T13" fmla="*/ 11 h 267"/>
                <a:gd name="T14" fmla="*/ 9 w 255"/>
                <a:gd name="T15" fmla="*/ 4 h 267"/>
                <a:gd name="T16" fmla="*/ 12 w 255"/>
                <a:gd name="T17" fmla="*/ 1 h 267"/>
                <a:gd name="T18" fmla="*/ 15 w 255"/>
                <a:gd name="T19" fmla="*/ 1 h 267"/>
                <a:gd name="T20" fmla="*/ 22 w 255"/>
                <a:gd name="T21" fmla="*/ 5 h 267"/>
                <a:gd name="T22" fmla="*/ 31 w 255"/>
                <a:gd name="T23" fmla="*/ 11 h 267"/>
                <a:gd name="T24" fmla="*/ 40 w 255"/>
                <a:gd name="T25" fmla="*/ 16 h 267"/>
                <a:gd name="T26" fmla="*/ 50 w 255"/>
                <a:gd name="T27" fmla="*/ 20 h 267"/>
                <a:gd name="T28" fmla="*/ 57 w 255"/>
                <a:gd name="T29" fmla="*/ 24 h 267"/>
                <a:gd name="T30" fmla="*/ 60 w 255"/>
                <a:gd name="T31" fmla="*/ 24 h 267"/>
                <a:gd name="T32" fmla="*/ 63 w 255"/>
                <a:gd name="T33" fmla="*/ 25 h 267"/>
                <a:gd name="T34" fmla="*/ 63 w 255"/>
                <a:gd name="T35" fmla="*/ 28 h 267"/>
                <a:gd name="T36" fmla="*/ 62 w 255"/>
                <a:gd name="T37" fmla="*/ 31 h 267"/>
                <a:gd name="T38" fmla="*/ 59 w 255"/>
                <a:gd name="T39" fmla="*/ 34 h 267"/>
                <a:gd name="T40" fmla="*/ 55 w 255"/>
                <a:gd name="T41" fmla="*/ 38 h 267"/>
                <a:gd name="T42" fmla="*/ 53 w 255"/>
                <a:gd name="T43" fmla="*/ 40 h 267"/>
                <a:gd name="T44" fmla="*/ 50 w 255"/>
                <a:gd name="T45" fmla="*/ 40 h 267"/>
                <a:gd name="T46" fmla="*/ 49 w 255"/>
                <a:gd name="T47" fmla="*/ 40 h 267"/>
                <a:gd name="T48" fmla="*/ 46 w 255"/>
                <a:gd name="T49" fmla="*/ 41 h 267"/>
                <a:gd name="T50" fmla="*/ 45 w 255"/>
                <a:gd name="T51" fmla="*/ 45 h 267"/>
                <a:gd name="T52" fmla="*/ 47 w 255"/>
                <a:gd name="T53" fmla="*/ 49 h 267"/>
                <a:gd name="T54" fmla="*/ 51 w 255"/>
                <a:gd name="T55" fmla="*/ 53 h 267"/>
                <a:gd name="T56" fmla="*/ 55 w 255"/>
                <a:gd name="T57" fmla="*/ 55 h 267"/>
                <a:gd name="T58" fmla="*/ 56 w 255"/>
                <a:gd name="T59" fmla="*/ 57 h 267"/>
                <a:gd name="T60" fmla="*/ 55 w 255"/>
                <a:gd name="T61" fmla="*/ 63 h 267"/>
                <a:gd name="T62" fmla="*/ 54 w 255"/>
                <a:gd name="T63" fmla="*/ 66 h 267"/>
                <a:gd name="T64" fmla="*/ 52 w 255"/>
                <a:gd name="T65" fmla="*/ 67 h 267"/>
                <a:gd name="T66" fmla="*/ 47 w 255"/>
                <a:gd name="T67" fmla="*/ 67 h 2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5" h="267">
                  <a:moveTo>
                    <a:pt x="182" y="262"/>
                  </a:moveTo>
                  <a:lnTo>
                    <a:pt x="163" y="254"/>
                  </a:lnTo>
                  <a:lnTo>
                    <a:pt x="137" y="242"/>
                  </a:lnTo>
                  <a:lnTo>
                    <a:pt x="109" y="228"/>
                  </a:lnTo>
                  <a:lnTo>
                    <a:pt x="79" y="213"/>
                  </a:lnTo>
                  <a:lnTo>
                    <a:pt x="51" y="200"/>
                  </a:lnTo>
                  <a:lnTo>
                    <a:pt x="27" y="187"/>
                  </a:lnTo>
                  <a:lnTo>
                    <a:pt x="9" y="178"/>
                  </a:lnTo>
                  <a:lnTo>
                    <a:pt x="0" y="172"/>
                  </a:lnTo>
                  <a:lnTo>
                    <a:pt x="0" y="142"/>
                  </a:lnTo>
                  <a:lnTo>
                    <a:pt x="4" y="114"/>
                  </a:lnTo>
                  <a:lnTo>
                    <a:pt x="9" y="87"/>
                  </a:lnTo>
                  <a:lnTo>
                    <a:pt x="16" y="57"/>
                  </a:lnTo>
                  <a:lnTo>
                    <a:pt x="23" y="44"/>
                  </a:lnTo>
                  <a:lnTo>
                    <a:pt x="30" y="30"/>
                  </a:lnTo>
                  <a:lnTo>
                    <a:pt x="37" y="16"/>
                  </a:lnTo>
                  <a:lnTo>
                    <a:pt x="45" y="4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62" y="3"/>
                  </a:lnTo>
                  <a:lnTo>
                    <a:pt x="69" y="5"/>
                  </a:lnTo>
                  <a:lnTo>
                    <a:pt x="88" y="20"/>
                  </a:lnTo>
                  <a:lnTo>
                    <a:pt x="106" y="31"/>
                  </a:lnTo>
                  <a:lnTo>
                    <a:pt x="124" y="43"/>
                  </a:lnTo>
                  <a:lnTo>
                    <a:pt x="142" y="53"/>
                  </a:lnTo>
                  <a:lnTo>
                    <a:pt x="160" y="62"/>
                  </a:lnTo>
                  <a:lnTo>
                    <a:pt x="180" y="71"/>
                  </a:lnTo>
                  <a:lnTo>
                    <a:pt x="200" y="80"/>
                  </a:lnTo>
                  <a:lnTo>
                    <a:pt x="221" y="89"/>
                  </a:lnTo>
                  <a:lnTo>
                    <a:pt x="230" y="96"/>
                  </a:lnTo>
                  <a:lnTo>
                    <a:pt x="236" y="98"/>
                  </a:lnTo>
                  <a:lnTo>
                    <a:pt x="243" y="96"/>
                  </a:lnTo>
                  <a:lnTo>
                    <a:pt x="254" y="95"/>
                  </a:lnTo>
                  <a:lnTo>
                    <a:pt x="254" y="100"/>
                  </a:lnTo>
                  <a:lnTo>
                    <a:pt x="254" y="106"/>
                  </a:lnTo>
                  <a:lnTo>
                    <a:pt x="254" y="112"/>
                  </a:lnTo>
                  <a:lnTo>
                    <a:pt x="255" y="118"/>
                  </a:lnTo>
                  <a:lnTo>
                    <a:pt x="249" y="124"/>
                  </a:lnTo>
                  <a:lnTo>
                    <a:pt x="245" y="129"/>
                  </a:lnTo>
                  <a:lnTo>
                    <a:pt x="239" y="136"/>
                  </a:lnTo>
                  <a:lnTo>
                    <a:pt x="233" y="142"/>
                  </a:lnTo>
                  <a:lnTo>
                    <a:pt x="223" y="150"/>
                  </a:lnTo>
                  <a:lnTo>
                    <a:pt x="217" y="155"/>
                  </a:lnTo>
                  <a:lnTo>
                    <a:pt x="213" y="157"/>
                  </a:lnTo>
                  <a:lnTo>
                    <a:pt x="209" y="159"/>
                  </a:lnTo>
                  <a:lnTo>
                    <a:pt x="203" y="159"/>
                  </a:lnTo>
                  <a:lnTo>
                    <a:pt x="200" y="158"/>
                  </a:lnTo>
                  <a:lnTo>
                    <a:pt x="196" y="157"/>
                  </a:lnTo>
                  <a:lnTo>
                    <a:pt x="192" y="156"/>
                  </a:lnTo>
                  <a:lnTo>
                    <a:pt x="186" y="164"/>
                  </a:lnTo>
                  <a:lnTo>
                    <a:pt x="183" y="170"/>
                  </a:lnTo>
                  <a:lnTo>
                    <a:pt x="181" y="178"/>
                  </a:lnTo>
                  <a:lnTo>
                    <a:pt x="180" y="187"/>
                  </a:lnTo>
                  <a:lnTo>
                    <a:pt x="188" y="194"/>
                  </a:lnTo>
                  <a:lnTo>
                    <a:pt x="196" y="202"/>
                  </a:lnTo>
                  <a:lnTo>
                    <a:pt x="204" y="210"/>
                  </a:lnTo>
                  <a:lnTo>
                    <a:pt x="212" y="214"/>
                  </a:lnTo>
                  <a:lnTo>
                    <a:pt x="220" y="219"/>
                  </a:lnTo>
                  <a:lnTo>
                    <a:pt x="224" y="221"/>
                  </a:lnTo>
                  <a:lnTo>
                    <a:pt x="225" y="226"/>
                  </a:lnTo>
                  <a:lnTo>
                    <a:pt x="226" y="236"/>
                  </a:lnTo>
                  <a:lnTo>
                    <a:pt x="223" y="249"/>
                  </a:lnTo>
                  <a:lnTo>
                    <a:pt x="220" y="255"/>
                  </a:lnTo>
                  <a:lnTo>
                    <a:pt x="217" y="261"/>
                  </a:lnTo>
                  <a:lnTo>
                    <a:pt x="213" y="267"/>
                  </a:lnTo>
                  <a:lnTo>
                    <a:pt x="208" y="266"/>
                  </a:lnTo>
                  <a:lnTo>
                    <a:pt x="200" y="267"/>
                  </a:lnTo>
                  <a:lnTo>
                    <a:pt x="190" y="266"/>
                  </a:lnTo>
                  <a:lnTo>
                    <a:pt x="182" y="26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027" y="2052"/>
              <a:ext cx="19" cy="31"/>
            </a:xfrm>
            <a:custGeom>
              <a:avLst/>
              <a:gdLst>
                <a:gd name="T0" fmla="*/ 0 w 38"/>
                <a:gd name="T1" fmla="*/ 15 h 62"/>
                <a:gd name="T2" fmla="*/ 0 w 38"/>
                <a:gd name="T3" fmla="*/ 12 h 62"/>
                <a:gd name="T4" fmla="*/ 1 w 38"/>
                <a:gd name="T5" fmla="*/ 8 h 62"/>
                <a:gd name="T6" fmla="*/ 1 w 38"/>
                <a:gd name="T7" fmla="*/ 4 h 62"/>
                <a:gd name="T8" fmla="*/ 2 w 38"/>
                <a:gd name="T9" fmla="*/ 0 h 62"/>
                <a:gd name="T10" fmla="*/ 4 w 38"/>
                <a:gd name="T11" fmla="*/ 0 h 62"/>
                <a:gd name="T12" fmla="*/ 5 w 38"/>
                <a:gd name="T13" fmla="*/ 1 h 62"/>
                <a:gd name="T14" fmla="*/ 6 w 38"/>
                <a:gd name="T15" fmla="*/ 1 h 62"/>
                <a:gd name="T16" fmla="*/ 8 w 38"/>
                <a:gd name="T17" fmla="*/ 2 h 62"/>
                <a:gd name="T18" fmla="*/ 8 w 38"/>
                <a:gd name="T19" fmla="*/ 2 h 62"/>
                <a:gd name="T20" fmla="*/ 9 w 38"/>
                <a:gd name="T21" fmla="*/ 2 h 62"/>
                <a:gd name="T22" fmla="*/ 9 w 38"/>
                <a:gd name="T23" fmla="*/ 2 h 62"/>
                <a:gd name="T24" fmla="*/ 10 w 38"/>
                <a:gd name="T25" fmla="*/ 2 h 62"/>
                <a:gd name="T26" fmla="*/ 10 w 38"/>
                <a:gd name="T27" fmla="*/ 5 h 62"/>
                <a:gd name="T28" fmla="*/ 10 w 38"/>
                <a:gd name="T29" fmla="*/ 8 h 62"/>
                <a:gd name="T30" fmla="*/ 9 w 38"/>
                <a:gd name="T31" fmla="*/ 10 h 62"/>
                <a:gd name="T32" fmla="*/ 7 w 38"/>
                <a:gd name="T33" fmla="*/ 12 h 62"/>
                <a:gd name="T34" fmla="*/ 6 w 38"/>
                <a:gd name="T35" fmla="*/ 13 h 62"/>
                <a:gd name="T36" fmla="*/ 6 w 38"/>
                <a:gd name="T37" fmla="*/ 14 h 62"/>
                <a:gd name="T38" fmla="*/ 6 w 38"/>
                <a:gd name="T39" fmla="*/ 15 h 62"/>
                <a:gd name="T40" fmla="*/ 5 w 38"/>
                <a:gd name="T41" fmla="*/ 16 h 62"/>
                <a:gd name="T42" fmla="*/ 4 w 38"/>
                <a:gd name="T43" fmla="*/ 16 h 62"/>
                <a:gd name="T44" fmla="*/ 3 w 38"/>
                <a:gd name="T45" fmla="*/ 16 h 62"/>
                <a:gd name="T46" fmla="*/ 2 w 38"/>
                <a:gd name="T47" fmla="*/ 16 h 62"/>
                <a:gd name="T48" fmla="*/ 0 w 38"/>
                <a:gd name="T49" fmla="*/ 15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62">
                  <a:moveTo>
                    <a:pt x="0" y="59"/>
                  </a:moveTo>
                  <a:lnTo>
                    <a:pt x="0" y="45"/>
                  </a:lnTo>
                  <a:lnTo>
                    <a:pt x="2" y="29"/>
                  </a:lnTo>
                  <a:lnTo>
                    <a:pt x="4" y="14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3" y="3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19"/>
                  </a:lnTo>
                  <a:lnTo>
                    <a:pt x="38" y="30"/>
                  </a:lnTo>
                  <a:lnTo>
                    <a:pt x="34" y="38"/>
                  </a:lnTo>
                  <a:lnTo>
                    <a:pt x="26" y="46"/>
                  </a:lnTo>
                  <a:lnTo>
                    <a:pt x="24" y="50"/>
                  </a:lnTo>
                  <a:lnTo>
                    <a:pt x="23" y="54"/>
                  </a:lnTo>
                  <a:lnTo>
                    <a:pt x="21" y="59"/>
                  </a:lnTo>
                  <a:lnTo>
                    <a:pt x="18" y="62"/>
                  </a:lnTo>
                  <a:lnTo>
                    <a:pt x="14" y="62"/>
                  </a:lnTo>
                  <a:lnTo>
                    <a:pt x="9" y="62"/>
                  </a:lnTo>
                  <a:lnTo>
                    <a:pt x="6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645" y="1953"/>
              <a:ext cx="62" cy="120"/>
            </a:xfrm>
            <a:custGeom>
              <a:avLst/>
              <a:gdLst>
                <a:gd name="T0" fmla="*/ 3 w 124"/>
                <a:gd name="T1" fmla="*/ 19 h 240"/>
                <a:gd name="T2" fmla="*/ 4 w 124"/>
                <a:gd name="T3" fmla="*/ 16 h 240"/>
                <a:gd name="T4" fmla="*/ 6 w 124"/>
                <a:gd name="T5" fmla="*/ 13 h 240"/>
                <a:gd name="T6" fmla="*/ 7 w 124"/>
                <a:gd name="T7" fmla="*/ 11 h 240"/>
                <a:gd name="T8" fmla="*/ 8 w 124"/>
                <a:gd name="T9" fmla="*/ 8 h 240"/>
                <a:gd name="T10" fmla="*/ 9 w 124"/>
                <a:gd name="T11" fmla="*/ 6 h 240"/>
                <a:gd name="T12" fmla="*/ 10 w 124"/>
                <a:gd name="T13" fmla="*/ 3 h 240"/>
                <a:gd name="T14" fmla="*/ 11 w 124"/>
                <a:gd name="T15" fmla="*/ 2 h 240"/>
                <a:gd name="T16" fmla="*/ 12 w 124"/>
                <a:gd name="T17" fmla="*/ 0 h 240"/>
                <a:gd name="T18" fmla="*/ 14 w 124"/>
                <a:gd name="T19" fmla="*/ 2 h 240"/>
                <a:gd name="T20" fmla="*/ 16 w 124"/>
                <a:gd name="T21" fmla="*/ 5 h 240"/>
                <a:gd name="T22" fmla="*/ 18 w 124"/>
                <a:gd name="T23" fmla="*/ 7 h 240"/>
                <a:gd name="T24" fmla="*/ 20 w 124"/>
                <a:gd name="T25" fmla="*/ 10 h 240"/>
                <a:gd name="T26" fmla="*/ 22 w 124"/>
                <a:gd name="T27" fmla="*/ 13 h 240"/>
                <a:gd name="T28" fmla="*/ 24 w 124"/>
                <a:gd name="T29" fmla="*/ 15 h 240"/>
                <a:gd name="T30" fmla="*/ 27 w 124"/>
                <a:gd name="T31" fmla="*/ 16 h 240"/>
                <a:gd name="T32" fmla="*/ 29 w 124"/>
                <a:gd name="T33" fmla="*/ 18 h 240"/>
                <a:gd name="T34" fmla="*/ 30 w 124"/>
                <a:gd name="T35" fmla="*/ 19 h 240"/>
                <a:gd name="T36" fmla="*/ 31 w 124"/>
                <a:gd name="T37" fmla="*/ 20 h 240"/>
                <a:gd name="T38" fmla="*/ 31 w 124"/>
                <a:gd name="T39" fmla="*/ 21 h 240"/>
                <a:gd name="T40" fmla="*/ 31 w 124"/>
                <a:gd name="T41" fmla="*/ 22 h 240"/>
                <a:gd name="T42" fmla="*/ 30 w 124"/>
                <a:gd name="T43" fmla="*/ 26 h 240"/>
                <a:gd name="T44" fmla="*/ 29 w 124"/>
                <a:gd name="T45" fmla="*/ 29 h 240"/>
                <a:gd name="T46" fmla="*/ 28 w 124"/>
                <a:gd name="T47" fmla="*/ 31 h 240"/>
                <a:gd name="T48" fmla="*/ 27 w 124"/>
                <a:gd name="T49" fmla="*/ 34 h 240"/>
                <a:gd name="T50" fmla="*/ 26 w 124"/>
                <a:gd name="T51" fmla="*/ 36 h 240"/>
                <a:gd name="T52" fmla="*/ 25 w 124"/>
                <a:gd name="T53" fmla="*/ 39 h 240"/>
                <a:gd name="T54" fmla="*/ 24 w 124"/>
                <a:gd name="T55" fmla="*/ 42 h 240"/>
                <a:gd name="T56" fmla="*/ 23 w 124"/>
                <a:gd name="T57" fmla="*/ 46 h 240"/>
                <a:gd name="T58" fmla="*/ 21 w 124"/>
                <a:gd name="T59" fmla="*/ 48 h 240"/>
                <a:gd name="T60" fmla="*/ 19 w 124"/>
                <a:gd name="T61" fmla="*/ 52 h 240"/>
                <a:gd name="T62" fmla="*/ 18 w 124"/>
                <a:gd name="T63" fmla="*/ 57 h 240"/>
                <a:gd name="T64" fmla="*/ 17 w 124"/>
                <a:gd name="T65" fmla="*/ 60 h 240"/>
                <a:gd name="T66" fmla="*/ 11 w 124"/>
                <a:gd name="T67" fmla="*/ 60 h 240"/>
                <a:gd name="T68" fmla="*/ 6 w 124"/>
                <a:gd name="T69" fmla="*/ 57 h 240"/>
                <a:gd name="T70" fmla="*/ 3 w 124"/>
                <a:gd name="T71" fmla="*/ 52 h 240"/>
                <a:gd name="T72" fmla="*/ 1 w 124"/>
                <a:gd name="T73" fmla="*/ 46 h 240"/>
                <a:gd name="T74" fmla="*/ 0 w 124"/>
                <a:gd name="T75" fmla="*/ 39 h 240"/>
                <a:gd name="T76" fmla="*/ 1 w 124"/>
                <a:gd name="T77" fmla="*/ 32 h 240"/>
                <a:gd name="T78" fmla="*/ 1 w 124"/>
                <a:gd name="T79" fmla="*/ 25 h 240"/>
                <a:gd name="T80" fmla="*/ 3 w 124"/>
                <a:gd name="T81" fmla="*/ 19 h 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4" h="240">
                  <a:moveTo>
                    <a:pt x="10" y="76"/>
                  </a:moveTo>
                  <a:lnTo>
                    <a:pt x="16" y="63"/>
                  </a:lnTo>
                  <a:lnTo>
                    <a:pt x="21" y="51"/>
                  </a:lnTo>
                  <a:lnTo>
                    <a:pt x="26" y="41"/>
                  </a:lnTo>
                  <a:lnTo>
                    <a:pt x="31" y="31"/>
                  </a:lnTo>
                  <a:lnTo>
                    <a:pt x="36" y="21"/>
                  </a:lnTo>
                  <a:lnTo>
                    <a:pt x="40" y="12"/>
                  </a:lnTo>
                  <a:lnTo>
                    <a:pt x="44" y="5"/>
                  </a:lnTo>
                  <a:lnTo>
                    <a:pt x="46" y="0"/>
                  </a:lnTo>
                  <a:lnTo>
                    <a:pt x="53" y="8"/>
                  </a:lnTo>
                  <a:lnTo>
                    <a:pt x="61" y="18"/>
                  </a:lnTo>
                  <a:lnTo>
                    <a:pt x="69" y="28"/>
                  </a:lnTo>
                  <a:lnTo>
                    <a:pt x="77" y="39"/>
                  </a:lnTo>
                  <a:lnTo>
                    <a:pt x="86" y="49"/>
                  </a:lnTo>
                  <a:lnTo>
                    <a:pt x="94" y="57"/>
                  </a:lnTo>
                  <a:lnTo>
                    <a:pt x="105" y="64"/>
                  </a:lnTo>
                  <a:lnTo>
                    <a:pt x="114" y="69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3" y="81"/>
                  </a:lnTo>
                  <a:lnTo>
                    <a:pt x="124" y="88"/>
                  </a:lnTo>
                  <a:lnTo>
                    <a:pt x="120" y="101"/>
                  </a:lnTo>
                  <a:lnTo>
                    <a:pt x="115" y="114"/>
                  </a:lnTo>
                  <a:lnTo>
                    <a:pt x="110" y="124"/>
                  </a:lnTo>
                  <a:lnTo>
                    <a:pt x="107" y="133"/>
                  </a:lnTo>
                  <a:lnTo>
                    <a:pt x="102" y="143"/>
                  </a:lnTo>
                  <a:lnTo>
                    <a:pt x="98" y="155"/>
                  </a:lnTo>
                  <a:lnTo>
                    <a:pt x="93" y="168"/>
                  </a:lnTo>
                  <a:lnTo>
                    <a:pt x="89" y="181"/>
                  </a:lnTo>
                  <a:lnTo>
                    <a:pt x="83" y="192"/>
                  </a:lnTo>
                  <a:lnTo>
                    <a:pt x="76" y="208"/>
                  </a:lnTo>
                  <a:lnTo>
                    <a:pt x="70" y="226"/>
                  </a:lnTo>
                  <a:lnTo>
                    <a:pt x="67" y="240"/>
                  </a:lnTo>
                  <a:lnTo>
                    <a:pt x="41" y="238"/>
                  </a:lnTo>
                  <a:lnTo>
                    <a:pt x="22" y="225"/>
                  </a:lnTo>
                  <a:lnTo>
                    <a:pt x="9" y="206"/>
                  </a:lnTo>
                  <a:lnTo>
                    <a:pt x="2" y="181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4" y="99"/>
                  </a:lnTo>
                  <a:lnTo>
                    <a:pt x="10" y="7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832" y="2052"/>
              <a:ext cx="12" cy="17"/>
            </a:xfrm>
            <a:custGeom>
              <a:avLst/>
              <a:gdLst>
                <a:gd name="T0" fmla="*/ 1 w 26"/>
                <a:gd name="T1" fmla="*/ 9 h 32"/>
                <a:gd name="T2" fmla="*/ 0 w 26"/>
                <a:gd name="T3" fmla="*/ 7 h 32"/>
                <a:gd name="T4" fmla="*/ 0 w 26"/>
                <a:gd name="T5" fmla="*/ 6 h 32"/>
                <a:gd name="T6" fmla="*/ 0 w 26"/>
                <a:gd name="T7" fmla="*/ 5 h 32"/>
                <a:gd name="T8" fmla="*/ 0 w 26"/>
                <a:gd name="T9" fmla="*/ 3 h 32"/>
                <a:gd name="T10" fmla="*/ 0 w 26"/>
                <a:gd name="T11" fmla="*/ 2 h 32"/>
                <a:gd name="T12" fmla="*/ 1 w 26"/>
                <a:gd name="T13" fmla="*/ 1 h 32"/>
                <a:gd name="T14" fmla="*/ 1 w 26"/>
                <a:gd name="T15" fmla="*/ 1 h 32"/>
                <a:gd name="T16" fmla="*/ 2 w 26"/>
                <a:gd name="T17" fmla="*/ 0 h 32"/>
                <a:gd name="T18" fmla="*/ 3 w 26"/>
                <a:gd name="T19" fmla="*/ 0 h 32"/>
                <a:gd name="T20" fmla="*/ 3 w 26"/>
                <a:gd name="T21" fmla="*/ 0 h 32"/>
                <a:gd name="T22" fmla="*/ 4 w 26"/>
                <a:gd name="T23" fmla="*/ 0 h 32"/>
                <a:gd name="T24" fmla="*/ 5 w 26"/>
                <a:gd name="T25" fmla="*/ 0 h 32"/>
                <a:gd name="T26" fmla="*/ 5 w 26"/>
                <a:gd name="T27" fmla="*/ 1 h 32"/>
                <a:gd name="T28" fmla="*/ 5 w 26"/>
                <a:gd name="T29" fmla="*/ 3 h 32"/>
                <a:gd name="T30" fmla="*/ 5 w 26"/>
                <a:gd name="T31" fmla="*/ 4 h 32"/>
                <a:gd name="T32" fmla="*/ 6 w 26"/>
                <a:gd name="T33" fmla="*/ 5 h 32"/>
                <a:gd name="T34" fmla="*/ 5 w 26"/>
                <a:gd name="T35" fmla="*/ 6 h 32"/>
                <a:gd name="T36" fmla="*/ 4 w 26"/>
                <a:gd name="T37" fmla="*/ 7 h 32"/>
                <a:gd name="T38" fmla="*/ 3 w 26"/>
                <a:gd name="T39" fmla="*/ 7 h 32"/>
                <a:gd name="T40" fmla="*/ 2 w 26"/>
                <a:gd name="T41" fmla="*/ 9 h 32"/>
                <a:gd name="T42" fmla="*/ 2 w 26"/>
                <a:gd name="T43" fmla="*/ 9 h 32"/>
                <a:gd name="T44" fmla="*/ 1 w 26"/>
                <a:gd name="T45" fmla="*/ 9 h 32"/>
                <a:gd name="T46" fmla="*/ 1 w 26"/>
                <a:gd name="T47" fmla="*/ 9 h 32"/>
                <a:gd name="T48" fmla="*/ 1 w 26"/>
                <a:gd name="T49" fmla="*/ 9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6" h="32">
                  <a:moveTo>
                    <a:pt x="4" y="32"/>
                  </a:moveTo>
                  <a:lnTo>
                    <a:pt x="2" y="26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4" y="9"/>
                  </a:lnTo>
                  <a:lnTo>
                    <a:pt x="24" y="15"/>
                  </a:lnTo>
                  <a:lnTo>
                    <a:pt x="26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5" y="27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901" y="1999"/>
              <a:ext cx="37" cy="55"/>
            </a:xfrm>
            <a:custGeom>
              <a:avLst/>
              <a:gdLst>
                <a:gd name="T0" fmla="*/ 6 w 73"/>
                <a:gd name="T1" fmla="*/ 26 h 108"/>
                <a:gd name="T2" fmla="*/ 6 w 73"/>
                <a:gd name="T3" fmla="*/ 22 h 108"/>
                <a:gd name="T4" fmla="*/ 5 w 73"/>
                <a:gd name="T5" fmla="*/ 20 h 108"/>
                <a:gd name="T6" fmla="*/ 3 w 73"/>
                <a:gd name="T7" fmla="*/ 18 h 108"/>
                <a:gd name="T8" fmla="*/ 0 w 73"/>
                <a:gd name="T9" fmla="*/ 15 h 108"/>
                <a:gd name="T10" fmla="*/ 0 w 73"/>
                <a:gd name="T11" fmla="*/ 12 h 108"/>
                <a:gd name="T12" fmla="*/ 1 w 73"/>
                <a:gd name="T13" fmla="*/ 10 h 108"/>
                <a:gd name="T14" fmla="*/ 1 w 73"/>
                <a:gd name="T15" fmla="*/ 8 h 108"/>
                <a:gd name="T16" fmla="*/ 3 w 73"/>
                <a:gd name="T17" fmla="*/ 6 h 108"/>
                <a:gd name="T18" fmla="*/ 4 w 73"/>
                <a:gd name="T19" fmla="*/ 5 h 108"/>
                <a:gd name="T20" fmla="*/ 6 w 73"/>
                <a:gd name="T21" fmla="*/ 3 h 108"/>
                <a:gd name="T22" fmla="*/ 7 w 73"/>
                <a:gd name="T23" fmla="*/ 2 h 108"/>
                <a:gd name="T24" fmla="*/ 9 w 73"/>
                <a:gd name="T25" fmla="*/ 1 h 108"/>
                <a:gd name="T26" fmla="*/ 12 w 73"/>
                <a:gd name="T27" fmla="*/ 0 h 108"/>
                <a:gd name="T28" fmla="*/ 14 w 73"/>
                <a:gd name="T29" fmla="*/ 0 h 108"/>
                <a:gd name="T30" fmla="*/ 15 w 73"/>
                <a:gd name="T31" fmla="*/ 1 h 108"/>
                <a:gd name="T32" fmla="*/ 18 w 73"/>
                <a:gd name="T33" fmla="*/ 3 h 108"/>
                <a:gd name="T34" fmla="*/ 18 w 73"/>
                <a:gd name="T35" fmla="*/ 3 h 108"/>
                <a:gd name="T36" fmla="*/ 18 w 73"/>
                <a:gd name="T37" fmla="*/ 5 h 108"/>
                <a:gd name="T38" fmla="*/ 18 w 73"/>
                <a:gd name="T39" fmla="*/ 7 h 108"/>
                <a:gd name="T40" fmla="*/ 19 w 73"/>
                <a:gd name="T41" fmla="*/ 10 h 108"/>
                <a:gd name="T42" fmla="*/ 18 w 73"/>
                <a:gd name="T43" fmla="*/ 13 h 108"/>
                <a:gd name="T44" fmla="*/ 18 w 73"/>
                <a:gd name="T45" fmla="*/ 17 h 108"/>
                <a:gd name="T46" fmla="*/ 18 w 73"/>
                <a:gd name="T47" fmla="*/ 20 h 108"/>
                <a:gd name="T48" fmla="*/ 17 w 73"/>
                <a:gd name="T49" fmla="*/ 23 h 108"/>
                <a:gd name="T50" fmla="*/ 16 w 73"/>
                <a:gd name="T51" fmla="*/ 23 h 108"/>
                <a:gd name="T52" fmla="*/ 15 w 73"/>
                <a:gd name="T53" fmla="*/ 25 h 108"/>
                <a:gd name="T54" fmla="*/ 14 w 73"/>
                <a:gd name="T55" fmla="*/ 26 h 108"/>
                <a:gd name="T56" fmla="*/ 13 w 73"/>
                <a:gd name="T57" fmla="*/ 28 h 108"/>
                <a:gd name="T58" fmla="*/ 11 w 73"/>
                <a:gd name="T59" fmla="*/ 28 h 108"/>
                <a:gd name="T60" fmla="*/ 9 w 73"/>
                <a:gd name="T61" fmla="*/ 28 h 108"/>
                <a:gd name="T62" fmla="*/ 8 w 73"/>
                <a:gd name="T63" fmla="*/ 28 h 108"/>
                <a:gd name="T64" fmla="*/ 6 w 73"/>
                <a:gd name="T65" fmla="*/ 26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" h="108">
                  <a:moveTo>
                    <a:pt x="23" y="100"/>
                  </a:moveTo>
                  <a:lnTo>
                    <a:pt x="23" y="84"/>
                  </a:lnTo>
                  <a:lnTo>
                    <a:pt x="19" y="76"/>
                  </a:lnTo>
                  <a:lnTo>
                    <a:pt x="11" y="69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1" y="39"/>
                  </a:lnTo>
                  <a:lnTo>
                    <a:pt x="3" y="32"/>
                  </a:lnTo>
                  <a:lnTo>
                    <a:pt x="9" y="24"/>
                  </a:lnTo>
                  <a:lnTo>
                    <a:pt x="15" y="18"/>
                  </a:lnTo>
                  <a:lnTo>
                    <a:pt x="22" y="12"/>
                  </a:lnTo>
                  <a:lnTo>
                    <a:pt x="28" y="7"/>
                  </a:lnTo>
                  <a:lnTo>
                    <a:pt x="35" y="1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9" y="9"/>
                  </a:lnTo>
                  <a:lnTo>
                    <a:pt x="70" y="12"/>
                  </a:lnTo>
                  <a:lnTo>
                    <a:pt x="71" y="17"/>
                  </a:lnTo>
                  <a:lnTo>
                    <a:pt x="72" y="25"/>
                  </a:lnTo>
                  <a:lnTo>
                    <a:pt x="73" y="40"/>
                  </a:lnTo>
                  <a:lnTo>
                    <a:pt x="72" y="52"/>
                  </a:lnTo>
                  <a:lnTo>
                    <a:pt x="70" y="64"/>
                  </a:lnTo>
                  <a:lnTo>
                    <a:pt x="69" y="76"/>
                  </a:lnTo>
                  <a:lnTo>
                    <a:pt x="66" y="88"/>
                  </a:lnTo>
                  <a:lnTo>
                    <a:pt x="64" y="91"/>
                  </a:lnTo>
                  <a:lnTo>
                    <a:pt x="60" y="97"/>
                  </a:lnTo>
                  <a:lnTo>
                    <a:pt x="54" y="102"/>
                  </a:lnTo>
                  <a:lnTo>
                    <a:pt x="52" y="107"/>
                  </a:lnTo>
                  <a:lnTo>
                    <a:pt x="43" y="108"/>
                  </a:lnTo>
                  <a:lnTo>
                    <a:pt x="35" y="108"/>
                  </a:lnTo>
                  <a:lnTo>
                    <a:pt x="30" y="106"/>
                  </a:lnTo>
                  <a:lnTo>
                    <a:pt x="23" y="10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947" y="2018"/>
              <a:ext cx="28" cy="33"/>
            </a:xfrm>
            <a:custGeom>
              <a:avLst/>
              <a:gdLst>
                <a:gd name="T0" fmla="*/ 0 w 55"/>
                <a:gd name="T1" fmla="*/ 14 h 66"/>
                <a:gd name="T2" fmla="*/ 0 w 55"/>
                <a:gd name="T3" fmla="*/ 10 h 66"/>
                <a:gd name="T4" fmla="*/ 1 w 55"/>
                <a:gd name="T5" fmla="*/ 6 h 66"/>
                <a:gd name="T6" fmla="*/ 1 w 55"/>
                <a:gd name="T7" fmla="*/ 3 h 66"/>
                <a:gd name="T8" fmla="*/ 4 w 55"/>
                <a:gd name="T9" fmla="*/ 0 h 66"/>
                <a:gd name="T10" fmla="*/ 5 w 55"/>
                <a:gd name="T11" fmla="*/ 1 h 66"/>
                <a:gd name="T12" fmla="*/ 7 w 55"/>
                <a:gd name="T13" fmla="*/ 1 h 66"/>
                <a:gd name="T14" fmla="*/ 9 w 55"/>
                <a:gd name="T15" fmla="*/ 2 h 66"/>
                <a:gd name="T16" fmla="*/ 10 w 55"/>
                <a:gd name="T17" fmla="*/ 3 h 66"/>
                <a:gd name="T18" fmla="*/ 12 w 55"/>
                <a:gd name="T19" fmla="*/ 5 h 66"/>
                <a:gd name="T20" fmla="*/ 12 w 55"/>
                <a:gd name="T21" fmla="*/ 7 h 66"/>
                <a:gd name="T22" fmla="*/ 13 w 55"/>
                <a:gd name="T23" fmla="*/ 9 h 66"/>
                <a:gd name="T24" fmla="*/ 14 w 55"/>
                <a:gd name="T25" fmla="*/ 11 h 66"/>
                <a:gd name="T26" fmla="*/ 14 w 55"/>
                <a:gd name="T27" fmla="*/ 14 h 66"/>
                <a:gd name="T28" fmla="*/ 12 w 55"/>
                <a:gd name="T29" fmla="*/ 15 h 66"/>
                <a:gd name="T30" fmla="*/ 10 w 55"/>
                <a:gd name="T31" fmla="*/ 16 h 66"/>
                <a:gd name="T32" fmla="*/ 7 w 55"/>
                <a:gd name="T33" fmla="*/ 17 h 66"/>
                <a:gd name="T34" fmla="*/ 5 w 55"/>
                <a:gd name="T35" fmla="*/ 17 h 66"/>
                <a:gd name="T36" fmla="*/ 3 w 55"/>
                <a:gd name="T37" fmla="*/ 16 h 66"/>
                <a:gd name="T38" fmla="*/ 2 w 55"/>
                <a:gd name="T39" fmla="*/ 15 h 66"/>
                <a:gd name="T40" fmla="*/ 0 w 55"/>
                <a:gd name="T41" fmla="*/ 14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5" h="66">
                  <a:moveTo>
                    <a:pt x="0" y="53"/>
                  </a:moveTo>
                  <a:lnTo>
                    <a:pt x="0" y="38"/>
                  </a:lnTo>
                  <a:lnTo>
                    <a:pt x="1" y="23"/>
                  </a:lnTo>
                  <a:lnTo>
                    <a:pt x="4" y="1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7" y="4"/>
                  </a:lnTo>
                  <a:lnTo>
                    <a:pt x="33" y="7"/>
                  </a:lnTo>
                  <a:lnTo>
                    <a:pt x="40" y="9"/>
                  </a:lnTo>
                  <a:lnTo>
                    <a:pt x="45" y="17"/>
                  </a:lnTo>
                  <a:lnTo>
                    <a:pt x="48" y="25"/>
                  </a:lnTo>
                  <a:lnTo>
                    <a:pt x="52" y="33"/>
                  </a:lnTo>
                  <a:lnTo>
                    <a:pt x="55" y="41"/>
                  </a:lnTo>
                  <a:lnTo>
                    <a:pt x="53" y="54"/>
                  </a:lnTo>
                  <a:lnTo>
                    <a:pt x="47" y="60"/>
                  </a:lnTo>
                  <a:lnTo>
                    <a:pt x="38" y="63"/>
                  </a:lnTo>
                  <a:lnTo>
                    <a:pt x="26" y="66"/>
                  </a:lnTo>
                  <a:lnTo>
                    <a:pt x="18" y="65"/>
                  </a:lnTo>
                  <a:lnTo>
                    <a:pt x="12" y="62"/>
                  </a:lnTo>
                  <a:lnTo>
                    <a:pt x="7" y="5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2996" y="2018"/>
              <a:ext cx="22" cy="25"/>
            </a:xfrm>
            <a:custGeom>
              <a:avLst/>
              <a:gdLst>
                <a:gd name="T0" fmla="*/ 3 w 45"/>
                <a:gd name="T1" fmla="*/ 13 h 49"/>
                <a:gd name="T2" fmla="*/ 2 w 45"/>
                <a:gd name="T3" fmla="*/ 12 h 49"/>
                <a:gd name="T4" fmla="*/ 1 w 45"/>
                <a:gd name="T5" fmla="*/ 12 h 49"/>
                <a:gd name="T6" fmla="*/ 0 w 45"/>
                <a:gd name="T7" fmla="*/ 11 h 49"/>
                <a:gd name="T8" fmla="*/ 0 w 45"/>
                <a:gd name="T9" fmla="*/ 10 h 49"/>
                <a:gd name="T10" fmla="*/ 0 w 45"/>
                <a:gd name="T11" fmla="*/ 8 h 49"/>
                <a:gd name="T12" fmla="*/ 1 w 45"/>
                <a:gd name="T13" fmla="*/ 5 h 49"/>
                <a:gd name="T14" fmla="*/ 3 w 45"/>
                <a:gd name="T15" fmla="*/ 3 h 49"/>
                <a:gd name="T16" fmla="*/ 5 w 45"/>
                <a:gd name="T17" fmla="*/ 0 h 49"/>
                <a:gd name="T18" fmla="*/ 7 w 45"/>
                <a:gd name="T19" fmla="*/ 0 h 49"/>
                <a:gd name="T20" fmla="*/ 8 w 45"/>
                <a:gd name="T21" fmla="*/ 0 h 49"/>
                <a:gd name="T22" fmla="*/ 9 w 45"/>
                <a:gd name="T23" fmla="*/ 1 h 49"/>
                <a:gd name="T24" fmla="*/ 10 w 45"/>
                <a:gd name="T25" fmla="*/ 2 h 49"/>
                <a:gd name="T26" fmla="*/ 10 w 45"/>
                <a:gd name="T27" fmla="*/ 4 h 49"/>
                <a:gd name="T28" fmla="*/ 11 w 45"/>
                <a:gd name="T29" fmla="*/ 5 h 49"/>
                <a:gd name="T30" fmla="*/ 11 w 45"/>
                <a:gd name="T31" fmla="*/ 7 h 49"/>
                <a:gd name="T32" fmla="*/ 10 w 45"/>
                <a:gd name="T33" fmla="*/ 9 h 49"/>
                <a:gd name="T34" fmla="*/ 9 w 45"/>
                <a:gd name="T35" fmla="*/ 11 h 49"/>
                <a:gd name="T36" fmla="*/ 7 w 45"/>
                <a:gd name="T37" fmla="*/ 12 h 49"/>
                <a:gd name="T38" fmla="*/ 5 w 45"/>
                <a:gd name="T39" fmla="*/ 12 h 49"/>
                <a:gd name="T40" fmla="*/ 3 w 45"/>
                <a:gd name="T41" fmla="*/ 1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" h="49">
                  <a:moveTo>
                    <a:pt x="13" y="49"/>
                  </a:moveTo>
                  <a:lnTo>
                    <a:pt x="10" y="47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0" y="40"/>
                  </a:lnTo>
                  <a:lnTo>
                    <a:pt x="1" y="29"/>
                  </a:lnTo>
                  <a:lnTo>
                    <a:pt x="5" y="18"/>
                  </a:lnTo>
                  <a:lnTo>
                    <a:pt x="12" y="9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7" y="3"/>
                  </a:lnTo>
                  <a:lnTo>
                    <a:pt x="42" y="8"/>
                  </a:lnTo>
                  <a:lnTo>
                    <a:pt x="43" y="15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4"/>
                  </a:lnTo>
                  <a:lnTo>
                    <a:pt x="37" y="41"/>
                  </a:lnTo>
                  <a:lnTo>
                    <a:pt x="31" y="45"/>
                  </a:lnTo>
                  <a:lnTo>
                    <a:pt x="23" y="48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830" y="2010"/>
              <a:ext cx="23" cy="30"/>
            </a:xfrm>
            <a:custGeom>
              <a:avLst/>
              <a:gdLst>
                <a:gd name="T0" fmla="*/ 7 w 45"/>
                <a:gd name="T1" fmla="*/ 16 h 58"/>
                <a:gd name="T2" fmla="*/ 5 w 45"/>
                <a:gd name="T3" fmla="*/ 15 h 58"/>
                <a:gd name="T4" fmla="*/ 4 w 45"/>
                <a:gd name="T5" fmla="*/ 14 h 58"/>
                <a:gd name="T6" fmla="*/ 2 w 45"/>
                <a:gd name="T7" fmla="*/ 14 h 58"/>
                <a:gd name="T8" fmla="*/ 0 w 45"/>
                <a:gd name="T9" fmla="*/ 13 h 58"/>
                <a:gd name="T10" fmla="*/ 1 w 45"/>
                <a:gd name="T11" fmla="*/ 9 h 58"/>
                <a:gd name="T12" fmla="*/ 1 w 45"/>
                <a:gd name="T13" fmla="*/ 4 h 58"/>
                <a:gd name="T14" fmla="*/ 4 w 45"/>
                <a:gd name="T15" fmla="*/ 2 h 58"/>
                <a:gd name="T16" fmla="*/ 8 w 45"/>
                <a:gd name="T17" fmla="*/ 0 h 58"/>
                <a:gd name="T18" fmla="*/ 8 w 45"/>
                <a:gd name="T19" fmla="*/ 1 h 58"/>
                <a:gd name="T20" fmla="*/ 9 w 45"/>
                <a:gd name="T21" fmla="*/ 2 h 58"/>
                <a:gd name="T22" fmla="*/ 10 w 45"/>
                <a:gd name="T23" fmla="*/ 5 h 58"/>
                <a:gd name="T24" fmla="*/ 12 w 45"/>
                <a:gd name="T25" fmla="*/ 11 h 58"/>
                <a:gd name="T26" fmla="*/ 11 w 45"/>
                <a:gd name="T27" fmla="*/ 14 h 58"/>
                <a:gd name="T28" fmla="*/ 10 w 45"/>
                <a:gd name="T29" fmla="*/ 14 h 58"/>
                <a:gd name="T30" fmla="*/ 9 w 45"/>
                <a:gd name="T31" fmla="*/ 15 h 58"/>
                <a:gd name="T32" fmla="*/ 7 w 45"/>
                <a:gd name="T33" fmla="*/ 16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58">
                  <a:moveTo>
                    <a:pt x="25" y="58"/>
                  </a:moveTo>
                  <a:lnTo>
                    <a:pt x="19" y="56"/>
                  </a:lnTo>
                  <a:lnTo>
                    <a:pt x="13" y="54"/>
                  </a:lnTo>
                  <a:lnTo>
                    <a:pt x="7" y="53"/>
                  </a:lnTo>
                  <a:lnTo>
                    <a:pt x="0" y="50"/>
                  </a:lnTo>
                  <a:lnTo>
                    <a:pt x="1" y="32"/>
                  </a:lnTo>
                  <a:lnTo>
                    <a:pt x="4" y="16"/>
                  </a:lnTo>
                  <a:lnTo>
                    <a:pt x="13" y="5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3" y="8"/>
                  </a:lnTo>
                  <a:lnTo>
                    <a:pt x="38" y="19"/>
                  </a:lnTo>
                  <a:lnTo>
                    <a:pt x="45" y="41"/>
                  </a:lnTo>
                  <a:lnTo>
                    <a:pt x="43" y="52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5" y="58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2724" y="1938"/>
              <a:ext cx="109" cy="94"/>
            </a:xfrm>
            <a:custGeom>
              <a:avLst/>
              <a:gdLst>
                <a:gd name="T0" fmla="*/ 30 w 217"/>
                <a:gd name="T1" fmla="*/ 43 h 187"/>
                <a:gd name="T2" fmla="*/ 24 w 217"/>
                <a:gd name="T3" fmla="*/ 40 h 187"/>
                <a:gd name="T4" fmla="*/ 19 w 217"/>
                <a:gd name="T5" fmla="*/ 37 h 187"/>
                <a:gd name="T6" fmla="*/ 13 w 217"/>
                <a:gd name="T7" fmla="*/ 33 h 187"/>
                <a:gd name="T8" fmla="*/ 9 w 217"/>
                <a:gd name="T9" fmla="*/ 31 h 187"/>
                <a:gd name="T10" fmla="*/ 6 w 217"/>
                <a:gd name="T11" fmla="*/ 28 h 187"/>
                <a:gd name="T12" fmla="*/ 3 w 217"/>
                <a:gd name="T13" fmla="*/ 25 h 187"/>
                <a:gd name="T14" fmla="*/ 1 w 217"/>
                <a:gd name="T15" fmla="*/ 22 h 187"/>
                <a:gd name="T16" fmla="*/ 1 w 217"/>
                <a:gd name="T17" fmla="*/ 18 h 187"/>
                <a:gd name="T18" fmla="*/ 5 w 217"/>
                <a:gd name="T19" fmla="*/ 12 h 187"/>
                <a:gd name="T20" fmla="*/ 9 w 217"/>
                <a:gd name="T21" fmla="*/ 5 h 187"/>
                <a:gd name="T22" fmla="*/ 14 w 217"/>
                <a:gd name="T23" fmla="*/ 1 h 187"/>
                <a:gd name="T24" fmla="*/ 18 w 217"/>
                <a:gd name="T25" fmla="*/ 2 h 187"/>
                <a:gd name="T26" fmla="*/ 19 w 217"/>
                <a:gd name="T27" fmla="*/ 4 h 187"/>
                <a:gd name="T28" fmla="*/ 17 w 217"/>
                <a:gd name="T29" fmla="*/ 12 h 187"/>
                <a:gd name="T30" fmla="*/ 18 w 217"/>
                <a:gd name="T31" fmla="*/ 17 h 187"/>
                <a:gd name="T32" fmla="*/ 24 w 217"/>
                <a:gd name="T33" fmla="*/ 19 h 187"/>
                <a:gd name="T34" fmla="*/ 27 w 217"/>
                <a:gd name="T35" fmla="*/ 16 h 187"/>
                <a:gd name="T36" fmla="*/ 31 w 217"/>
                <a:gd name="T37" fmla="*/ 11 h 187"/>
                <a:gd name="T38" fmla="*/ 34 w 217"/>
                <a:gd name="T39" fmla="*/ 7 h 187"/>
                <a:gd name="T40" fmla="*/ 35 w 217"/>
                <a:gd name="T41" fmla="*/ 5 h 187"/>
                <a:gd name="T42" fmla="*/ 36 w 217"/>
                <a:gd name="T43" fmla="*/ 3 h 187"/>
                <a:gd name="T44" fmla="*/ 39 w 217"/>
                <a:gd name="T45" fmla="*/ 3 h 187"/>
                <a:gd name="T46" fmla="*/ 44 w 217"/>
                <a:gd name="T47" fmla="*/ 5 h 187"/>
                <a:gd name="T48" fmla="*/ 46 w 217"/>
                <a:gd name="T49" fmla="*/ 9 h 187"/>
                <a:gd name="T50" fmla="*/ 50 w 217"/>
                <a:gd name="T51" fmla="*/ 12 h 187"/>
                <a:gd name="T52" fmla="*/ 54 w 217"/>
                <a:gd name="T53" fmla="*/ 14 h 187"/>
                <a:gd name="T54" fmla="*/ 55 w 217"/>
                <a:gd name="T55" fmla="*/ 19 h 187"/>
                <a:gd name="T56" fmla="*/ 54 w 217"/>
                <a:gd name="T57" fmla="*/ 28 h 187"/>
                <a:gd name="T58" fmla="*/ 51 w 217"/>
                <a:gd name="T59" fmla="*/ 42 h 187"/>
                <a:gd name="T60" fmla="*/ 46 w 217"/>
                <a:gd name="T61" fmla="*/ 47 h 187"/>
                <a:gd name="T62" fmla="*/ 42 w 217"/>
                <a:gd name="T63" fmla="*/ 47 h 187"/>
                <a:gd name="T64" fmla="*/ 38 w 217"/>
                <a:gd name="T65" fmla="*/ 46 h 187"/>
                <a:gd name="T66" fmla="*/ 35 w 217"/>
                <a:gd name="T67" fmla="*/ 45 h 1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7" h="187">
                  <a:moveTo>
                    <a:pt x="129" y="177"/>
                  </a:moveTo>
                  <a:lnTo>
                    <a:pt x="118" y="170"/>
                  </a:lnTo>
                  <a:lnTo>
                    <a:pt x="107" y="164"/>
                  </a:lnTo>
                  <a:lnTo>
                    <a:pt x="96" y="158"/>
                  </a:lnTo>
                  <a:lnTo>
                    <a:pt x="85" y="152"/>
                  </a:lnTo>
                  <a:lnTo>
                    <a:pt x="75" y="145"/>
                  </a:lnTo>
                  <a:lnTo>
                    <a:pt x="63" y="139"/>
                  </a:lnTo>
                  <a:lnTo>
                    <a:pt x="52" y="132"/>
                  </a:lnTo>
                  <a:lnTo>
                    <a:pt x="40" y="125"/>
                  </a:lnTo>
                  <a:lnTo>
                    <a:pt x="34" y="121"/>
                  </a:lnTo>
                  <a:lnTo>
                    <a:pt x="28" y="116"/>
                  </a:lnTo>
                  <a:lnTo>
                    <a:pt x="22" y="110"/>
                  </a:lnTo>
                  <a:lnTo>
                    <a:pt x="16" y="105"/>
                  </a:lnTo>
                  <a:lnTo>
                    <a:pt x="10" y="99"/>
                  </a:lnTo>
                  <a:lnTo>
                    <a:pt x="5" y="93"/>
                  </a:lnTo>
                  <a:lnTo>
                    <a:pt x="2" y="87"/>
                  </a:lnTo>
                  <a:lnTo>
                    <a:pt x="0" y="80"/>
                  </a:lnTo>
                  <a:lnTo>
                    <a:pt x="3" y="71"/>
                  </a:lnTo>
                  <a:lnTo>
                    <a:pt x="9" y="60"/>
                  </a:lnTo>
                  <a:lnTo>
                    <a:pt x="17" y="47"/>
                  </a:lnTo>
                  <a:lnTo>
                    <a:pt x="26" y="33"/>
                  </a:lnTo>
                  <a:lnTo>
                    <a:pt x="35" y="20"/>
                  </a:lnTo>
                  <a:lnTo>
                    <a:pt x="45" y="10"/>
                  </a:lnTo>
                  <a:lnTo>
                    <a:pt x="54" y="2"/>
                  </a:lnTo>
                  <a:lnTo>
                    <a:pt x="62" y="0"/>
                  </a:lnTo>
                  <a:lnTo>
                    <a:pt x="69" y="7"/>
                  </a:lnTo>
                  <a:lnTo>
                    <a:pt x="73" y="11"/>
                  </a:lnTo>
                  <a:lnTo>
                    <a:pt x="76" y="16"/>
                  </a:lnTo>
                  <a:lnTo>
                    <a:pt x="77" y="24"/>
                  </a:lnTo>
                  <a:lnTo>
                    <a:pt x="65" y="48"/>
                  </a:lnTo>
                  <a:lnTo>
                    <a:pt x="62" y="60"/>
                  </a:lnTo>
                  <a:lnTo>
                    <a:pt x="70" y="65"/>
                  </a:lnTo>
                  <a:lnTo>
                    <a:pt x="87" y="77"/>
                  </a:lnTo>
                  <a:lnTo>
                    <a:pt x="94" y="75"/>
                  </a:lnTo>
                  <a:lnTo>
                    <a:pt x="101" y="69"/>
                  </a:lnTo>
                  <a:lnTo>
                    <a:pt x="107" y="62"/>
                  </a:lnTo>
                  <a:lnTo>
                    <a:pt x="114" y="53"/>
                  </a:lnTo>
                  <a:lnTo>
                    <a:pt x="121" y="43"/>
                  </a:lnTo>
                  <a:lnTo>
                    <a:pt x="128" y="34"/>
                  </a:lnTo>
                  <a:lnTo>
                    <a:pt x="133" y="26"/>
                  </a:lnTo>
                  <a:lnTo>
                    <a:pt x="139" y="19"/>
                  </a:lnTo>
                  <a:lnTo>
                    <a:pt x="140" y="17"/>
                  </a:lnTo>
                  <a:lnTo>
                    <a:pt x="141" y="15"/>
                  </a:lnTo>
                  <a:lnTo>
                    <a:pt x="141" y="12"/>
                  </a:lnTo>
                  <a:lnTo>
                    <a:pt x="143" y="10"/>
                  </a:lnTo>
                  <a:lnTo>
                    <a:pt x="156" y="11"/>
                  </a:lnTo>
                  <a:lnTo>
                    <a:pt x="167" y="15"/>
                  </a:lnTo>
                  <a:lnTo>
                    <a:pt x="173" y="20"/>
                  </a:lnTo>
                  <a:lnTo>
                    <a:pt x="177" y="27"/>
                  </a:lnTo>
                  <a:lnTo>
                    <a:pt x="183" y="33"/>
                  </a:lnTo>
                  <a:lnTo>
                    <a:pt x="190" y="40"/>
                  </a:lnTo>
                  <a:lnTo>
                    <a:pt x="200" y="45"/>
                  </a:lnTo>
                  <a:lnTo>
                    <a:pt x="216" y="48"/>
                  </a:lnTo>
                  <a:lnTo>
                    <a:pt x="216" y="56"/>
                  </a:lnTo>
                  <a:lnTo>
                    <a:pt x="217" y="65"/>
                  </a:lnTo>
                  <a:lnTo>
                    <a:pt x="217" y="73"/>
                  </a:lnTo>
                  <a:lnTo>
                    <a:pt x="217" y="83"/>
                  </a:lnTo>
                  <a:lnTo>
                    <a:pt x="215" y="109"/>
                  </a:lnTo>
                  <a:lnTo>
                    <a:pt x="211" y="139"/>
                  </a:lnTo>
                  <a:lnTo>
                    <a:pt x="203" y="167"/>
                  </a:lnTo>
                  <a:lnTo>
                    <a:pt x="188" y="187"/>
                  </a:lnTo>
                  <a:lnTo>
                    <a:pt x="181" y="187"/>
                  </a:lnTo>
                  <a:lnTo>
                    <a:pt x="173" y="186"/>
                  </a:lnTo>
                  <a:lnTo>
                    <a:pt x="166" y="185"/>
                  </a:lnTo>
                  <a:lnTo>
                    <a:pt x="159" y="184"/>
                  </a:lnTo>
                  <a:lnTo>
                    <a:pt x="152" y="182"/>
                  </a:lnTo>
                  <a:lnTo>
                    <a:pt x="144" y="181"/>
                  </a:lnTo>
                  <a:lnTo>
                    <a:pt x="137" y="178"/>
                  </a:lnTo>
                  <a:lnTo>
                    <a:pt x="129" y="17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2680" y="1889"/>
              <a:ext cx="82" cy="88"/>
            </a:xfrm>
            <a:custGeom>
              <a:avLst/>
              <a:gdLst>
                <a:gd name="T0" fmla="*/ 13 w 165"/>
                <a:gd name="T1" fmla="*/ 43 h 175"/>
                <a:gd name="T2" fmla="*/ 10 w 165"/>
                <a:gd name="T3" fmla="*/ 41 h 175"/>
                <a:gd name="T4" fmla="*/ 5 w 165"/>
                <a:gd name="T5" fmla="*/ 37 h 175"/>
                <a:gd name="T6" fmla="*/ 3 w 165"/>
                <a:gd name="T7" fmla="*/ 33 h 175"/>
                <a:gd name="T8" fmla="*/ 1 w 165"/>
                <a:gd name="T9" fmla="*/ 29 h 175"/>
                <a:gd name="T10" fmla="*/ 0 w 165"/>
                <a:gd name="T11" fmla="*/ 26 h 175"/>
                <a:gd name="T12" fmla="*/ 0 w 165"/>
                <a:gd name="T13" fmla="*/ 24 h 175"/>
                <a:gd name="T14" fmla="*/ 0 w 165"/>
                <a:gd name="T15" fmla="*/ 22 h 175"/>
                <a:gd name="T16" fmla="*/ 1 w 165"/>
                <a:gd name="T17" fmla="*/ 20 h 175"/>
                <a:gd name="T18" fmla="*/ 2 w 165"/>
                <a:gd name="T19" fmla="*/ 17 h 175"/>
                <a:gd name="T20" fmla="*/ 3 w 165"/>
                <a:gd name="T21" fmla="*/ 13 h 175"/>
                <a:gd name="T22" fmla="*/ 4 w 165"/>
                <a:gd name="T23" fmla="*/ 11 h 175"/>
                <a:gd name="T24" fmla="*/ 6 w 165"/>
                <a:gd name="T25" fmla="*/ 8 h 175"/>
                <a:gd name="T26" fmla="*/ 9 w 165"/>
                <a:gd name="T27" fmla="*/ 5 h 175"/>
                <a:gd name="T28" fmla="*/ 11 w 165"/>
                <a:gd name="T29" fmla="*/ 3 h 175"/>
                <a:gd name="T30" fmla="*/ 13 w 165"/>
                <a:gd name="T31" fmla="*/ 2 h 175"/>
                <a:gd name="T32" fmla="*/ 15 w 165"/>
                <a:gd name="T33" fmla="*/ 1 h 175"/>
                <a:gd name="T34" fmla="*/ 18 w 165"/>
                <a:gd name="T35" fmla="*/ 1 h 175"/>
                <a:gd name="T36" fmla="*/ 20 w 165"/>
                <a:gd name="T37" fmla="*/ 1 h 175"/>
                <a:gd name="T38" fmla="*/ 21 w 165"/>
                <a:gd name="T39" fmla="*/ 1 h 175"/>
                <a:gd name="T40" fmla="*/ 22 w 165"/>
                <a:gd name="T41" fmla="*/ 1 h 175"/>
                <a:gd name="T42" fmla="*/ 25 w 165"/>
                <a:gd name="T43" fmla="*/ 1 h 175"/>
                <a:gd name="T44" fmla="*/ 28 w 165"/>
                <a:gd name="T45" fmla="*/ 1 h 175"/>
                <a:gd name="T46" fmla="*/ 30 w 165"/>
                <a:gd name="T47" fmla="*/ 2 h 175"/>
                <a:gd name="T48" fmla="*/ 32 w 165"/>
                <a:gd name="T49" fmla="*/ 4 h 175"/>
                <a:gd name="T50" fmla="*/ 33 w 165"/>
                <a:gd name="T51" fmla="*/ 7 h 175"/>
                <a:gd name="T52" fmla="*/ 35 w 165"/>
                <a:gd name="T53" fmla="*/ 9 h 175"/>
                <a:gd name="T54" fmla="*/ 35 w 165"/>
                <a:gd name="T55" fmla="*/ 10 h 175"/>
                <a:gd name="T56" fmla="*/ 37 w 165"/>
                <a:gd name="T57" fmla="*/ 11 h 175"/>
                <a:gd name="T58" fmla="*/ 39 w 165"/>
                <a:gd name="T59" fmla="*/ 12 h 175"/>
                <a:gd name="T60" fmla="*/ 41 w 165"/>
                <a:gd name="T61" fmla="*/ 14 h 175"/>
                <a:gd name="T62" fmla="*/ 41 w 165"/>
                <a:gd name="T63" fmla="*/ 15 h 175"/>
                <a:gd name="T64" fmla="*/ 40 w 165"/>
                <a:gd name="T65" fmla="*/ 16 h 175"/>
                <a:gd name="T66" fmla="*/ 39 w 165"/>
                <a:gd name="T67" fmla="*/ 16 h 175"/>
                <a:gd name="T68" fmla="*/ 39 w 165"/>
                <a:gd name="T69" fmla="*/ 16 h 175"/>
                <a:gd name="T70" fmla="*/ 38 w 165"/>
                <a:gd name="T71" fmla="*/ 17 h 175"/>
                <a:gd name="T72" fmla="*/ 38 w 165"/>
                <a:gd name="T73" fmla="*/ 18 h 175"/>
                <a:gd name="T74" fmla="*/ 37 w 165"/>
                <a:gd name="T75" fmla="*/ 18 h 175"/>
                <a:gd name="T76" fmla="*/ 35 w 165"/>
                <a:gd name="T77" fmla="*/ 20 h 175"/>
                <a:gd name="T78" fmla="*/ 33 w 165"/>
                <a:gd name="T79" fmla="*/ 23 h 175"/>
                <a:gd name="T80" fmla="*/ 30 w 165"/>
                <a:gd name="T81" fmla="*/ 25 h 175"/>
                <a:gd name="T82" fmla="*/ 28 w 165"/>
                <a:gd name="T83" fmla="*/ 28 h 175"/>
                <a:gd name="T84" fmla="*/ 26 w 165"/>
                <a:gd name="T85" fmla="*/ 30 h 175"/>
                <a:gd name="T86" fmla="*/ 24 w 165"/>
                <a:gd name="T87" fmla="*/ 33 h 175"/>
                <a:gd name="T88" fmla="*/ 23 w 165"/>
                <a:gd name="T89" fmla="*/ 34 h 175"/>
                <a:gd name="T90" fmla="*/ 22 w 165"/>
                <a:gd name="T91" fmla="*/ 35 h 175"/>
                <a:gd name="T92" fmla="*/ 19 w 165"/>
                <a:gd name="T93" fmla="*/ 39 h 175"/>
                <a:gd name="T94" fmla="*/ 17 w 165"/>
                <a:gd name="T95" fmla="*/ 42 h 175"/>
                <a:gd name="T96" fmla="*/ 16 w 165"/>
                <a:gd name="T97" fmla="*/ 44 h 175"/>
                <a:gd name="T98" fmla="*/ 15 w 165"/>
                <a:gd name="T99" fmla="*/ 44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5" h="175">
                  <a:moveTo>
                    <a:pt x="57" y="175"/>
                  </a:moveTo>
                  <a:lnTo>
                    <a:pt x="53" y="171"/>
                  </a:lnTo>
                  <a:lnTo>
                    <a:pt x="48" y="168"/>
                  </a:lnTo>
                  <a:lnTo>
                    <a:pt x="40" y="162"/>
                  </a:lnTo>
                  <a:lnTo>
                    <a:pt x="28" y="154"/>
                  </a:lnTo>
                  <a:lnTo>
                    <a:pt x="23" y="146"/>
                  </a:lnTo>
                  <a:lnTo>
                    <a:pt x="19" y="138"/>
                  </a:lnTo>
                  <a:lnTo>
                    <a:pt x="13" y="129"/>
                  </a:lnTo>
                  <a:lnTo>
                    <a:pt x="8" y="121"/>
                  </a:lnTo>
                  <a:lnTo>
                    <a:pt x="6" y="115"/>
                  </a:lnTo>
                  <a:lnTo>
                    <a:pt x="5" y="109"/>
                  </a:lnTo>
                  <a:lnTo>
                    <a:pt x="2" y="103"/>
                  </a:lnTo>
                  <a:lnTo>
                    <a:pt x="0" y="98"/>
                  </a:lnTo>
                  <a:lnTo>
                    <a:pt x="1" y="94"/>
                  </a:lnTo>
                  <a:lnTo>
                    <a:pt x="1" y="91"/>
                  </a:lnTo>
                  <a:lnTo>
                    <a:pt x="2" y="87"/>
                  </a:lnTo>
                  <a:lnTo>
                    <a:pt x="4" y="83"/>
                  </a:lnTo>
                  <a:lnTo>
                    <a:pt x="6" y="78"/>
                  </a:lnTo>
                  <a:lnTo>
                    <a:pt x="8" y="74"/>
                  </a:lnTo>
                  <a:lnTo>
                    <a:pt x="10" y="68"/>
                  </a:lnTo>
                  <a:lnTo>
                    <a:pt x="13" y="63"/>
                  </a:lnTo>
                  <a:lnTo>
                    <a:pt x="15" y="52"/>
                  </a:lnTo>
                  <a:lnTo>
                    <a:pt x="16" y="45"/>
                  </a:lnTo>
                  <a:lnTo>
                    <a:pt x="17" y="41"/>
                  </a:lnTo>
                  <a:lnTo>
                    <a:pt x="20" y="37"/>
                  </a:lnTo>
                  <a:lnTo>
                    <a:pt x="25" y="31"/>
                  </a:lnTo>
                  <a:lnTo>
                    <a:pt x="31" y="24"/>
                  </a:lnTo>
                  <a:lnTo>
                    <a:pt x="37" y="18"/>
                  </a:lnTo>
                  <a:lnTo>
                    <a:pt x="43" y="12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3" y="7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8" y="2"/>
                  </a:lnTo>
                  <a:lnTo>
                    <a:pt x="73" y="1"/>
                  </a:lnTo>
                  <a:lnTo>
                    <a:pt x="78" y="0"/>
                  </a:lnTo>
                  <a:lnTo>
                    <a:pt x="81" y="1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5" y="3"/>
                  </a:lnTo>
                  <a:lnTo>
                    <a:pt x="91" y="2"/>
                  </a:lnTo>
                  <a:lnTo>
                    <a:pt x="97" y="1"/>
                  </a:lnTo>
                  <a:lnTo>
                    <a:pt x="102" y="1"/>
                  </a:lnTo>
                  <a:lnTo>
                    <a:pt x="107" y="0"/>
                  </a:lnTo>
                  <a:lnTo>
                    <a:pt x="113" y="2"/>
                  </a:lnTo>
                  <a:lnTo>
                    <a:pt x="118" y="4"/>
                  </a:lnTo>
                  <a:lnTo>
                    <a:pt x="122" y="8"/>
                  </a:lnTo>
                  <a:lnTo>
                    <a:pt x="127" y="10"/>
                  </a:lnTo>
                  <a:lnTo>
                    <a:pt x="129" y="15"/>
                  </a:lnTo>
                  <a:lnTo>
                    <a:pt x="131" y="19"/>
                  </a:lnTo>
                  <a:lnTo>
                    <a:pt x="135" y="25"/>
                  </a:lnTo>
                  <a:lnTo>
                    <a:pt x="140" y="31"/>
                  </a:lnTo>
                  <a:lnTo>
                    <a:pt x="141" y="33"/>
                  </a:lnTo>
                  <a:lnTo>
                    <a:pt x="142" y="34"/>
                  </a:lnTo>
                  <a:lnTo>
                    <a:pt x="142" y="37"/>
                  </a:lnTo>
                  <a:lnTo>
                    <a:pt x="143" y="39"/>
                  </a:lnTo>
                  <a:lnTo>
                    <a:pt x="149" y="42"/>
                  </a:lnTo>
                  <a:lnTo>
                    <a:pt x="153" y="45"/>
                  </a:lnTo>
                  <a:lnTo>
                    <a:pt x="158" y="48"/>
                  </a:lnTo>
                  <a:lnTo>
                    <a:pt x="165" y="54"/>
                  </a:lnTo>
                  <a:lnTo>
                    <a:pt x="165" y="55"/>
                  </a:lnTo>
                  <a:lnTo>
                    <a:pt x="165" y="57"/>
                  </a:lnTo>
                  <a:lnTo>
                    <a:pt x="165" y="59"/>
                  </a:lnTo>
                  <a:lnTo>
                    <a:pt x="164" y="61"/>
                  </a:lnTo>
                  <a:lnTo>
                    <a:pt x="163" y="61"/>
                  </a:lnTo>
                  <a:lnTo>
                    <a:pt x="160" y="62"/>
                  </a:lnTo>
                  <a:lnTo>
                    <a:pt x="159" y="62"/>
                  </a:lnTo>
                  <a:lnTo>
                    <a:pt x="157" y="63"/>
                  </a:lnTo>
                  <a:lnTo>
                    <a:pt x="156" y="64"/>
                  </a:lnTo>
                  <a:lnTo>
                    <a:pt x="156" y="67"/>
                  </a:lnTo>
                  <a:lnTo>
                    <a:pt x="155" y="68"/>
                  </a:lnTo>
                  <a:lnTo>
                    <a:pt x="153" y="70"/>
                  </a:lnTo>
                  <a:lnTo>
                    <a:pt x="152" y="71"/>
                  </a:lnTo>
                  <a:lnTo>
                    <a:pt x="150" y="71"/>
                  </a:lnTo>
                  <a:lnTo>
                    <a:pt x="149" y="72"/>
                  </a:lnTo>
                  <a:lnTo>
                    <a:pt x="148" y="74"/>
                  </a:lnTo>
                  <a:lnTo>
                    <a:pt x="143" y="78"/>
                  </a:lnTo>
                  <a:lnTo>
                    <a:pt x="137" y="84"/>
                  </a:lnTo>
                  <a:lnTo>
                    <a:pt x="133" y="89"/>
                  </a:lnTo>
                  <a:lnTo>
                    <a:pt x="128" y="94"/>
                  </a:lnTo>
                  <a:lnTo>
                    <a:pt x="122" y="99"/>
                  </a:lnTo>
                  <a:lnTo>
                    <a:pt x="118" y="105"/>
                  </a:lnTo>
                  <a:lnTo>
                    <a:pt x="113" y="109"/>
                  </a:lnTo>
                  <a:lnTo>
                    <a:pt x="108" y="114"/>
                  </a:lnTo>
                  <a:lnTo>
                    <a:pt x="105" y="118"/>
                  </a:lnTo>
                  <a:lnTo>
                    <a:pt x="102" y="124"/>
                  </a:lnTo>
                  <a:lnTo>
                    <a:pt x="98" y="129"/>
                  </a:lnTo>
                  <a:lnTo>
                    <a:pt x="95" y="135"/>
                  </a:lnTo>
                  <a:lnTo>
                    <a:pt x="92" y="135"/>
                  </a:lnTo>
                  <a:lnTo>
                    <a:pt x="90" y="136"/>
                  </a:lnTo>
                  <a:lnTo>
                    <a:pt x="88" y="137"/>
                  </a:lnTo>
                  <a:lnTo>
                    <a:pt x="85" y="138"/>
                  </a:lnTo>
                  <a:lnTo>
                    <a:pt x="77" y="153"/>
                  </a:lnTo>
                  <a:lnTo>
                    <a:pt x="73" y="161"/>
                  </a:lnTo>
                  <a:lnTo>
                    <a:pt x="70" y="167"/>
                  </a:lnTo>
                  <a:lnTo>
                    <a:pt x="68" y="174"/>
                  </a:lnTo>
                  <a:lnTo>
                    <a:pt x="66" y="174"/>
                  </a:lnTo>
                  <a:lnTo>
                    <a:pt x="62" y="174"/>
                  </a:lnTo>
                  <a:lnTo>
                    <a:pt x="60" y="174"/>
                  </a:lnTo>
                  <a:lnTo>
                    <a:pt x="57" y="175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2938" y="1881"/>
              <a:ext cx="56" cy="75"/>
            </a:xfrm>
            <a:custGeom>
              <a:avLst/>
              <a:gdLst>
                <a:gd name="T0" fmla="*/ 11 w 112"/>
                <a:gd name="T1" fmla="*/ 38 h 148"/>
                <a:gd name="T2" fmla="*/ 10 w 112"/>
                <a:gd name="T3" fmla="*/ 38 h 148"/>
                <a:gd name="T4" fmla="*/ 8 w 112"/>
                <a:gd name="T5" fmla="*/ 38 h 148"/>
                <a:gd name="T6" fmla="*/ 6 w 112"/>
                <a:gd name="T7" fmla="*/ 38 h 148"/>
                <a:gd name="T8" fmla="*/ 4 w 112"/>
                <a:gd name="T9" fmla="*/ 37 h 148"/>
                <a:gd name="T10" fmla="*/ 3 w 112"/>
                <a:gd name="T11" fmla="*/ 28 h 148"/>
                <a:gd name="T12" fmla="*/ 2 w 112"/>
                <a:gd name="T13" fmla="*/ 19 h 148"/>
                <a:gd name="T14" fmla="*/ 0 w 112"/>
                <a:gd name="T15" fmla="*/ 10 h 148"/>
                <a:gd name="T16" fmla="*/ 1 w 112"/>
                <a:gd name="T17" fmla="*/ 1 h 148"/>
                <a:gd name="T18" fmla="*/ 2 w 112"/>
                <a:gd name="T19" fmla="*/ 1 h 148"/>
                <a:gd name="T20" fmla="*/ 4 w 112"/>
                <a:gd name="T21" fmla="*/ 1 h 148"/>
                <a:gd name="T22" fmla="*/ 5 w 112"/>
                <a:gd name="T23" fmla="*/ 1 h 148"/>
                <a:gd name="T24" fmla="*/ 7 w 112"/>
                <a:gd name="T25" fmla="*/ 1 h 148"/>
                <a:gd name="T26" fmla="*/ 9 w 112"/>
                <a:gd name="T27" fmla="*/ 1 h 148"/>
                <a:gd name="T28" fmla="*/ 10 w 112"/>
                <a:gd name="T29" fmla="*/ 1 h 148"/>
                <a:gd name="T30" fmla="*/ 12 w 112"/>
                <a:gd name="T31" fmla="*/ 0 h 148"/>
                <a:gd name="T32" fmla="*/ 14 w 112"/>
                <a:gd name="T33" fmla="*/ 0 h 148"/>
                <a:gd name="T34" fmla="*/ 15 w 112"/>
                <a:gd name="T35" fmla="*/ 4 h 148"/>
                <a:gd name="T36" fmla="*/ 18 w 112"/>
                <a:gd name="T37" fmla="*/ 9 h 148"/>
                <a:gd name="T38" fmla="*/ 21 w 112"/>
                <a:gd name="T39" fmla="*/ 14 h 148"/>
                <a:gd name="T40" fmla="*/ 23 w 112"/>
                <a:gd name="T41" fmla="*/ 20 h 148"/>
                <a:gd name="T42" fmla="*/ 26 w 112"/>
                <a:gd name="T43" fmla="*/ 25 h 148"/>
                <a:gd name="T44" fmla="*/ 28 w 112"/>
                <a:gd name="T45" fmla="*/ 30 h 148"/>
                <a:gd name="T46" fmla="*/ 28 w 112"/>
                <a:gd name="T47" fmla="*/ 34 h 148"/>
                <a:gd name="T48" fmla="*/ 28 w 112"/>
                <a:gd name="T49" fmla="*/ 36 h 148"/>
                <a:gd name="T50" fmla="*/ 26 w 112"/>
                <a:gd name="T51" fmla="*/ 36 h 148"/>
                <a:gd name="T52" fmla="*/ 24 w 112"/>
                <a:gd name="T53" fmla="*/ 37 h 148"/>
                <a:gd name="T54" fmla="*/ 22 w 112"/>
                <a:gd name="T55" fmla="*/ 37 h 148"/>
                <a:gd name="T56" fmla="*/ 20 w 112"/>
                <a:gd name="T57" fmla="*/ 37 h 148"/>
                <a:gd name="T58" fmla="*/ 18 w 112"/>
                <a:gd name="T59" fmla="*/ 38 h 148"/>
                <a:gd name="T60" fmla="*/ 16 w 112"/>
                <a:gd name="T61" fmla="*/ 38 h 148"/>
                <a:gd name="T62" fmla="*/ 13 w 112"/>
                <a:gd name="T63" fmla="*/ 38 h 148"/>
                <a:gd name="T64" fmla="*/ 11 w 112"/>
                <a:gd name="T65" fmla="*/ 38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2" h="148">
                  <a:moveTo>
                    <a:pt x="44" y="148"/>
                  </a:moveTo>
                  <a:lnTo>
                    <a:pt x="37" y="147"/>
                  </a:lnTo>
                  <a:lnTo>
                    <a:pt x="30" y="146"/>
                  </a:lnTo>
                  <a:lnTo>
                    <a:pt x="23" y="146"/>
                  </a:lnTo>
                  <a:lnTo>
                    <a:pt x="15" y="145"/>
                  </a:lnTo>
                  <a:lnTo>
                    <a:pt x="12" y="109"/>
                  </a:lnTo>
                  <a:lnTo>
                    <a:pt x="5" y="75"/>
                  </a:lnTo>
                  <a:lnTo>
                    <a:pt x="0" y="38"/>
                  </a:lnTo>
                  <a:lnTo>
                    <a:pt x="2" y="1"/>
                  </a:lnTo>
                  <a:lnTo>
                    <a:pt x="7" y="1"/>
                  </a:lnTo>
                  <a:lnTo>
                    <a:pt x="14" y="1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0" y="14"/>
                  </a:lnTo>
                  <a:lnTo>
                    <a:pt x="71" y="33"/>
                  </a:lnTo>
                  <a:lnTo>
                    <a:pt x="81" y="54"/>
                  </a:lnTo>
                  <a:lnTo>
                    <a:pt x="91" y="76"/>
                  </a:lnTo>
                  <a:lnTo>
                    <a:pt x="101" y="98"/>
                  </a:lnTo>
                  <a:lnTo>
                    <a:pt x="109" y="117"/>
                  </a:lnTo>
                  <a:lnTo>
                    <a:pt x="112" y="132"/>
                  </a:lnTo>
                  <a:lnTo>
                    <a:pt x="112" y="143"/>
                  </a:lnTo>
                  <a:lnTo>
                    <a:pt x="104" y="143"/>
                  </a:lnTo>
                  <a:lnTo>
                    <a:pt x="95" y="144"/>
                  </a:lnTo>
                  <a:lnTo>
                    <a:pt x="87" y="144"/>
                  </a:lnTo>
                  <a:lnTo>
                    <a:pt x="79" y="145"/>
                  </a:lnTo>
                  <a:lnTo>
                    <a:pt x="70" y="146"/>
                  </a:lnTo>
                  <a:lnTo>
                    <a:pt x="61" y="147"/>
                  </a:lnTo>
                  <a:lnTo>
                    <a:pt x="52" y="147"/>
                  </a:lnTo>
                  <a:lnTo>
                    <a:pt x="44" y="148"/>
                  </a:lnTo>
                  <a:close/>
                </a:path>
              </a:pathLst>
            </a:custGeom>
            <a:solidFill>
              <a:srgbClr val="7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2871" y="1880"/>
              <a:ext cx="64" cy="74"/>
            </a:xfrm>
            <a:custGeom>
              <a:avLst/>
              <a:gdLst>
                <a:gd name="T0" fmla="*/ 16 w 127"/>
                <a:gd name="T1" fmla="*/ 35 h 149"/>
                <a:gd name="T2" fmla="*/ 14 w 127"/>
                <a:gd name="T3" fmla="*/ 34 h 149"/>
                <a:gd name="T4" fmla="*/ 12 w 127"/>
                <a:gd name="T5" fmla="*/ 34 h 149"/>
                <a:gd name="T6" fmla="*/ 10 w 127"/>
                <a:gd name="T7" fmla="*/ 33 h 149"/>
                <a:gd name="T8" fmla="*/ 8 w 127"/>
                <a:gd name="T9" fmla="*/ 33 h 149"/>
                <a:gd name="T10" fmla="*/ 6 w 127"/>
                <a:gd name="T11" fmla="*/ 33 h 149"/>
                <a:gd name="T12" fmla="*/ 4 w 127"/>
                <a:gd name="T13" fmla="*/ 32 h 149"/>
                <a:gd name="T14" fmla="*/ 2 w 127"/>
                <a:gd name="T15" fmla="*/ 31 h 149"/>
                <a:gd name="T16" fmla="*/ 0 w 127"/>
                <a:gd name="T17" fmla="*/ 31 h 149"/>
                <a:gd name="T18" fmla="*/ 1 w 127"/>
                <a:gd name="T19" fmla="*/ 29 h 149"/>
                <a:gd name="T20" fmla="*/ 1 w 127"/>
                <a:gd name="T21" fmla="*/ 27 h 149"/>
                <a:gd name="T22" fmla="*/ 1 w 127"/>
                <a:gd name="T23" fmla="*/ 26 h 149"/>
                <a:gd name="T24" fmla="*/ 3 w 127"/>
                <a:gd name="T25" fmla="*/ 24 h 149"/>
                <a:gd name="T26" fmla="*/ 5 w 127"/>
                <a:gd name="T27" fmla="*/ 18 h 149"/>
                <a:gd name="T28" fmla="*/ 7 w 127"/>
                <a:gd name="T29" fmla="*/ 12 h 149"/>
                <a:gd name="T30" fmla="*/ 8 w 127"/>
                <a:gd name="T31" fmla="*/ 8 h 149"/>
                <a:gd name="T32" fmla="*/ 9 w 127"/>
                <a:gd name="T33" fmla="*/ 5 h 149"/>
                <a:gd name="T34" fmla="*/ 10 w 127"/>
                <a:gd name="T35" fmla="*/ 3 h 149"/>
                <a:gd name="T36" fmla="*/ 10 w 127"/>
                <a:gd name="T37" fmla="*/ 2 h 149"/>
                <a:gd name="T38" fmla="*/ 11 w 127"/>
                <a:gd name="T39" fmla="*/ 1 h 149"/>
                <a:gd name="T40" fmla="*/ 12 w 127"/>
                <a:gd name="T41" fmla="*/ 0 h 149"/>
                <a:gd name="T42" fmla="*/ 13 w 127"/>
                <a:gd name="T43" fmla="*/ 0 h 149"/>
                <a:gd name="T44" fmla="*/ 15 w 127"/>
                <a:gd name="T45" fmla="*/ 0 h 149"/>
                <a:gd name="T46" fmla="*/ 18 w 127"/>
                <a:gd name="T47" fmla="*/ 0 h 149"/>
                <a:gd name="T48" fmla="*/ 20 w 127"/>
                <a:gd name="T49" fmla="*/ 0 h 149"/>
                <a:gd name="T50" fmla="*/ 23 w 127"/>
                <a:gd name="T51" fmla="*/ 0 h 149"/>
                <a:gd name="T52" fmla="*/ 25 w 127"/>
                <a:gd name="T53" fmla="*/ 0 h 149"/>
                <a:gd name="T54" fmla="*/ 27 w 127"/>
                <a:gd name="T55" fmla="*/ 1 h 149"/>
                <a:gd name="T56" fmla="*/ 28 w 127"/>
                <a:gd name="T57" fmla="*/ 1 h 149"/>
                <a:gd name="T58" fmla="*/ 29 w 127"/>
                <a:gd name="T59" fmla="*/ 10 h 149"/>
                <a:gd name="T60" fmla="*/ 30 w 127"/>
                <a:gd name="T61" fmla="*/ 18 h 149"/>
                <a:gd name="T62" fmla="*/ 31 w 127"/>
                <a:gd name="T63" fmla="*/ 27 h 149"/>
                <a:gd name="T64" fmla="*/ 32 w 127"/>
                <a:gd name="T65" fmla="*/ 36 h 149"/>
                <a:gd name="T66" fmla="*/ 31 w 127"/>
                <a:gd name="T67" fmla="*/ 37 h 149"/>
                <a:gd name="T68" fmla="*/ 29 w 127"/>
                <a:gd name="T69" fmla="*/ 37 h 149"/>
                <a:gd name="T70" fmla="*/ 27 w 127"/>
                <a:gd name="T71" fmla="*/ 37 h 149"/>
                <a:gd name="T72" fmla="*/ 24 w 127"/>
                <a:gd name="T73" fmla="*/ 37 h 149"/>
                <a:gd name="T74" fmla="*/ 22 w 127"/>
                <a:gd name="T75" fmla="*/ 36 h 149"/>
                <a:gd name="T76" fmla="*/ 19 w 127"/>
                <a:gd name="T77" fmla="*/ 36 h 149"/>
                <a:gd name="T78" fmla="*/ 17 w 127"/>
                <a:gd name="T79" fmla="*/ 35 h 149"/>
                <a:gd name="T80" fmla="*/ 16 w 127"/>
                <a:gd name="T81" fmla="*/ 35 h 1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7" h="149">
                  <a:moveTo>
                    <a:pt x="62" y="141"/>
                  </a:moveTo>
                  <a:lnTo>
                    <a:pt x="54" y="138"/>
                  </a:lnTo>
                  <a:lnTo>
                    <a:pt x="47" y="137"/>
                  </a:lnTo>
                  <a:lnTo>
                    <a:pt x="39" y="135"/>
                  </a:lnTo>
                  <a:lnTo>
                    <a:pt x="31" y="133"/>
                  </a:lnTo>
                  <a:lnTo>
                    <a:pt x="23" y="132"/>
                  </a:lnTo>
                  <a:lnTo>
                    <a:pt x="16" y="129"/>
                  </a:lnTo>
                  <a:lnTo>
                    <a:pt x="8" y="127"/>
                  </a:lnTo>
                  <a:lnTo>
                    <a:pt x="0" y="125"/>
                  </a:lnTo>
                  <a:lnTo>
                    <a:pt x="1" y="117"/>
                  </a:lnTo>
                  <a:lnTo>
                    <a:pt x="2" y="111"/>
                  </a:lnTo>
                  <a:lnTo>
                    <a:pt x="4" y="106"/>
                  </a:lnTo>
                  <a:lnTo>
                    <a:pt x="9" y="99"/>
                  </a:lnTo>
                  <a:lnTo>
                    <a:pt x="18" y="72"/>
                  </a:lnTo>
                  <a:lnTo>
                    <a:pt x="26" y="50"/>
                  </a:lnTo>
                  <a:lnTo>
                    <a:pt x="31" y="34"/>
                  </a:lnTo>
                  <a:lnTo>
                    <a:pt x="35" y="23"/>
                  </a:lnTo>
                  <a:lnTo>
                    <a:pt x="38" y="15"/>
                  </a:lnTo>
                  <a:lnTo>
                    <a:pt x="40" y="9"/>
                  </a:lnTo>
                  <a:lnTo>
                    <a:pt x="42" y="5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70" y="0"/>
                  </a:lnTo>
                  <a:lnTo>
                    <a:pt x="80" y="0"/>
                  </a:lnTo>
                  <a:lnTo>
                    <a:pt x="91" y="1"/>
                  </a:lnTo>
                  <a:lnTo>
                    <a:pt x="100" y="3"/>
                  </a:lnTo>
                  <a:lnTo>
                    <a:pt x="107" y="5"/>
                  </a:lnTo>
                  <a:lnTo>
                    <a:pt x="111" y="7"/>
                  </a:lnTo>
                  <a:lnTo>
                    <a:pt x="115" y="41"/>
                  </a:lnTo>
                  <a:lnTo>
                    <a:pt x="119" y="75"/>
                  </a:lnTo>
                  <a:lnTo>
                    <a:pt x="123" y="110"/>
                  </a:lnTo>
                  <a:lnTo>
                    <a:pt x="127" y="144"/>
                  </a:lnTo>
                  <a:lnTo>
                    <a:pt x="124" y="148"/>
                  </a:lnTo>
                  <a:lnTo>
                    <a:pt x="116" y="149"/>
                  </a:lnTo>
                  <a:lnTo>
                    <a:pt x="107" y="149"/>
                  </a:lnTo>
                  <a:lnTo>
                    <a:pt x="96" y="148"/>
                  </a:lnTo>
                  <a:lnTo>
                    <a:pt x="86" y="145"/>
                  </a:lnTo>
                  <a:lnTo>
                    <a:pt x="76" y="144"/>
                  </a:lnTo>
                  <a:lnTo>
                    <a:pt x="68" y="142"/>
                  </a:lnTo>
                  <a:lnTo>
                    <a:pt x="62" y="141"/>
                  </a:lnTo>
                  <a:close/>
                </a:path>
              </a:pathLst>
            </a:custGeom>
            <a:solidFill>
              <a:srgbClr val="7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976" y="1876"/>
              <a:ext cx="66" cy="75"/>
            </a:xfrm>
            <a:custGeom>
              <a:avLst/>
              <a:gdLst>
                <a:gd name="T0" fmla="*/ 9 w 133"/>
                <a:gd name="T1" fmla="*/ 29 h 150"/>
                <a:gd name="T2" fmla="*/ 9 w 133"/>
                <a:gd name="T3" fmla="*/ 26 h 150"/>
                <a:gd name="T4" fmla="*/ 7 w 133"/>
                <a:gd name="T5" fmla="*/ 22 h 150"/>
                <a:gd name="T6" fmla="*/ 6 w 133"/>
                <a:gd name="T7" fmla="*/ 18 h 150"/>
                <a:gd name="T8" fmla="*/ 4 w 133"/>
                <a:gd name="T9" fmla="*/ 15 h 150"/>
                <a:gd name="T10" fmla="*/ 2 w 133"/>
                <a:gd name="T11" fmla="*/ 11 h 150"/>
                <a:gd name="T12" fmla="*/ 1 w 133"/>
                <a:gd name="T13" fmla="*/ 8 h 150"/>
                <a:gd name="T14" fmla="*/ 0 w 133"/>
                <a:gd name="T15" fmla="*/ 5 h 150"/>
                <a:gd name="T16" fmla="*/ 0 w 133"/>
                <a:gd name="T17" fmla="*/ 2 h 150"/>
                <a:gd name="T18" fmla="*/ 0 w 133"/>
                <a:gd name="T19" fmla="*/ 2 h 150"/>
                <a:gd name="T20" fmla="*/ 1 w 133"/>
                <a:gd name="T21" fmla="*/ 2 h 150"/>
                <a:gd name="T22" fmla="*/ 1 w 133"/>
                <a:gd name="T23" fmla="*/ 2 h 150"/>
                <a:gd name="T24" fmla="*/ 2 w 133"/>
                <a:gd name="T25" fmla="*/ 2 h 150"/>
                <a:gd name="T26" fmla="*/ 3 w 133"/>
                <a:gd name="T27" fmla="*/ 2 h 150"/>
                <a:gd name="T28" fmla="*/ 5 w 133"/>
                <a:gd name="T29" fmla="*/ 1 h 150"/>
                <a:gd name="T30" fmla="*/ 7 w 133"/>
                <a:gd name="T31" fmla="*/ 1 h 150"/>
                <a:gd name="T32" fmla="*/ 10 w 133"/>
                <a:gd name="T33" fmla="*/ 0 h 150"/>
                <a:gd name="T34" fmla="*/ 12 w 133"/>
                <a:gd name="T35" fmla="*/ 3 h 150"/>
                <a:gd name="T36" fmla="*/ 14 w 133"/>
                <a:gd name="T37" fmla="*/ 5 h 150"/>
                <a:gd name="T38" fmla="*/ 15 w 133"/>
                <a:gd name="T39" fmla="*/ 7 h 150"/>
                <a:gd name="T40" fmla="*/ 17 w 133"/>
                <a:gd name="T41" fmla="*/ 9 h 150"/>
                <a:gd name="T42" fmla="*/ 19 w 133"/>
                <a:gd name="T43" fmla="*/ 11 h 150"/>
                <a:gd name="T44" fmla="*/ 21 w 133"/>
                <a:gd name="T45" fmla="*/ 14 h 150"/>
                <a:gd name="T46" fmla="*/ 23 w 133"/>
                <a:gd name="T47" fmla="*/ 17 h 150"/>
                <a:gd name="T48" fmla="*/ 26 w 133"/>
                <a:gd name="T49" fmla="*/ 21 h 150"/>
                <a:gd name="T50" fmla="*/ 29 w 133"/>
                <a:gd name="T51" fmla="*/ 25 h 150"/>
                <a:gd name="T52" fmla="*/ 31 w 133"/>
                <a:gd name="T53" fmla="*/ 28 h 150"/>
                <a:gd name="T54" fmla="*/ 32 w 133"/>
                <a:gd name="T55" fmla="*/ 31 h 150"/>
                <a:gd name="T56" fmla="*/ 33 w 133"/>
                <a:gd name="T57" fmla="*/ 33 h 150"/>
                <a:gd name="T58" fmla="*/ 31 w 133"/>
                <a:gd name="T59" fmla="*/ 34 h 150"/>
                <a:gd name="T60" fmla="*/ 29 w 133"/>
                <a:gd name="T61" fmla="*/ 34 h 150"/>
                <a:gd name="T62" fmla="*/ 27 w 133"/>
                <a:gd name="T63" fmla="*/ 35 h 150"/>
                <a:gd name="T64" fmla="*/ 26 w 133"/>
                <a:gd name="T65" fmla="*/ 35 h 150"/>
                <a:gd name="T66" fmla="*/ 24 w 133"/>
                <a:gd name="T67" fmla="*/ 36 h 150"/>
                <a:gd name="T68" fmla="*/ 22 w 133"/>
                <a:gd name="T69" fmla="*/ 36 h 150"/>
                <a:gd name="T70" fmla="*/ 19 w 133"/>
                <a:gd name="T71" fmla="*/ 37 h 150"/>
                <a:gd name="T72" fmla="*/ 16 w 133"/>
                <a:gd name="T73" fmla="*/ 38 h 150"/>
                <a:gd name="T74" fmla="*/ 13 w 133"/>
                <a:gd name="T75" fmla="*/ 37 h 150"/>
                <a:gd name="T76" fmla="*/ 12 w 133"/>
                <a:gd name="T77" fmla="*/ 35 h 150"/>
                <a:gd name="T78" fmla="*/ 11 w 133"/>
                <a:gd name="T79" fmla="*/ 32 h 150"/>
                <a:gd name="T80" fmla="*/ 9 w 133"/>
                <a:gd name="T81" fmla="*/ 29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3" h="150">
                  <a:moveTo>
                    <a:pt x="39" y="114"/>
                  </a:moveTo>
                  <a:lnTo>
                    <a:pt x="36" y="102"/>
                  </a:lnTo>
                  <a:lnTo>
                    <a:pt x="30" y="87"/>
                  </a:lnTo>
                  <a:lnTo>
                    <a:pt x="25" y="72"/>
                  </a:lnTo>
                  <a:lnTo>
                    <a:pt x="18" y="57"/>
                  </a:lnTo>
                  <a:lnTo>
                    <a:pt x="11" y="43"/>
                  </a:lnTo>
                  <a:lnTo>
                    <a:pt x="5" y="29"/>
                  </a:lnTo>
                  <a:lnTo>
                    <a:pt x="1" y="18"/>
                  </a:lnTo>
                  <a:lnTo>
                    <a:pt x="0" y="8"/>
                  </a:lnTo>
                  <a:lnTo>
                    <a:pt x="1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4" y="5"/>
                  </a:lnTo>
                  <a:lnTo>
                    <a:pt x="20" y="4"/>
                  </a:lnTo>
                  <a:lnTo>
                    <a:pt x="29" y="3"/>
                  </a:lnTo>
                  <a:lnTo>
                    <a:pt x="42" y="0"/>
                  </a:lnTo>
                  <a:lnTo>
                    <a:pt x="51" y="12"/>
                  </a:lnTo>
                  <a:lnTo>
                    <a:pt x="57" y="19"/>
                  </a:lnTo>
                  <a:lnTo>
                    <a:pt x="63" y="26"/>
                  </a:lnTo>
                  <a:lnTo>
                    <a:pt x="71" y="34"/>
                  </a:lnTo>
                  <a:lnTo>
                    <a:pt x="76" y="42"/>
                  </a:lnTo>
                  <a:lnTo>
                    <a:pt x="84" y="53"/>
                  </a:lnTo>
                  <a:lnTo>
                    <a:pt x="95" y="67"/>
                  </a:lnTo>
                  <a:lnTo>
                    <a:pt x="105" y="82"/>
                  </a:lnTo>
                  <a:lnTo>
                    <a:pt x="116" y="97"/>
                  </a:lnTo>
                  <a:lnTo>
                    <a:pt x="125" y="111"/>
                  </a:lnTo>
                  <a:lnTo>
                    <a:pt x="131" y="122"/>
                  </a:lnTo>
                  <a:lnTo>
                    <a:pt x="133" y="130"/>
                  </a:lnTo>
                  <a:lnTo>
                    <a:pt x="124" y="134"/>
                  </a:lnTo>
                  <a:lnTo>
                    <a:pt x="117" y="136"/>
                  </a:lnTo>
                  <a:lnTo>
                    <a:pt x="110" y="139"/>
                  </a:lnTo>
                  <a:lnTo>
                    <a:pt x="104" y="140"/>
                  </a:lnTo>
                  <a:lnTo>
                    <a:pt x="96" y="142"/>
                  </a:lnTo>
                  <a:lnTo>
                    <a:pt x="88" y="144"/>
                  </a:lnTo>
                  <a:lnTo>
                    <a:pt x="78" y="147"/>
                  </a:lnTo>
                  <a:lnTo>
                    <a:pt x="64" y="150"/>
                  </a:lnTo>
                  <a:lnTo>
                    <a:pt x="53" y="147"/>
                  </a:lnTo>
                  <a:lnTo>
                    <a:pt x="48" y="137"/>
                  </a:lnTo>
                  <a:lnTo>
                    <a:pt x="44" y="126"/>
                  </a:lnTo>
                  <a:lnTo>
                    <a:pt x="39" y="114"/>
                  </a:lnTo>
                  <a:close/>
                </a:path>
              </a:pathLst>
            </a:custGeom>
            <a:solidFill>
              <a:srgbClr val="7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010" y="1867"/>
              <a:ext cx="64" cy="70"/>
            </a:xfrm>
            <a:custGeom>
              <a:avLst/>
              <a:gdLst>
                <a:gd name="T0" fmla="*/ 21 w 129"/>
                <a:gd name="T1" fmla="*/ 35 h 139"/>
                <a:gd name="T2" fmla="*/ 20 w 129"/>
                <a:gd name="T3" fmla="*/ 34 h 139"/>
                <a:gd name="T4" fmla="*/ 18 w 129"/>
                <a:gd name="T5" fmla="*/ 33 h 139"/>
                <a:gd name="T6" fmla="*/ 17 w 129"/>
                <a:gd name="T7" fmla="*/ 31 h 139"/>
                <a:gd name="T8" fmla="*/ 16 w 129"/>
                <a:gd name="T9" fmla="*/ 30 h 139"/>
                <a:gd name="T10" fmla="*/ 14 w 129"/>
                <a:gd name="T11" fmla="*/ 27 h 139"/>
                <a:gd name="T12" fmla="*/ 12 w 129"/>
                <a:gd name="T13" fmla="*/ 23 h 139"/>
                <a:gd name="T14" fmla="*/ 9 w 129"/>
                <a:gd name="T15" fmla="*/ 19 h 139"/>
                <a:gd name="T16" fmla="*/ 6 w 129"/>
                <a:gd name="T17" fmla="*/ 15 h 139"/>
                <a:gd name="T18" fmla="*/ 4 w 129"/>
                <a:gd name="T19" fmla="*/ 11 h 139"/>
                <a:gd name="T20" fmla="*/ 1 w 129"/>
                <a:gd name="T21" fmla="*/ 7 h 139"/>
                <a:gd name="T22" fmla="*/ 0 w 129"/>
                <a:gd name="T23" fmla="*/ 4 h 139"/>
                <a:gd name="T24" fmla="*/ 0 w 129"/>
                <a:gd name="T25" fmla="*/ 1 h 139"/>
                <a:gd name="T26" fmla="*/ 0 w 129"/>
                <a:gd name="T27" fmla="*/ 1 h 139"/>
                <a:gd name="T28" fmla="*/ 1 w 129"/>
                <a:gd name="T29" fmla="*/ 1 h 139"/>
                <a:gd name="T30" fmla="*/ 1 w 129"/>
                <a:gd name="T31" fmla="*/ 1 h 139"/>
                <a:gd name="T32" fmla="*/ 1 w 129"/>
                <a:gd name="T33" fmla="*/ 0 h 139"/>
                <a:gd name="T34" fmla="*/ 2 w 129"/>
                <a:gd name="T35" fmla="*/ 0 h 139"/>
                <a:gd name="T36" fmla="*/ 3 w 129"/>
                <a:gd name="T37" fmla="*/ 0 h 139"/>
                <a:gd name="T38" fmla="*/ 4 w 129"/>
                <a:gd name="T39" fmla="*/ 0 h 139"/>
                <a:gd name="T40" fmla="*/ 5 w 129"/>
                <a:gd name="T41" fmla="*/ 0 h 139"/>
                <a:gd name="T42" fmla="*/ 6 w 129"/>
                <a:gd name="T43" fmla="*/ 2 h 139"/>
                <a:gd name="T44" fmla="*/ 7 w 129"/>
                <a:gd name="T45" fmla="*/ 3 h 139"/>
                <a:gd name="T46" fmla="*/ 9 w 129"/>
                <a:gd name="T47" fmla="*/ 4 h 139"/>
                <a:gd name="T48" fmla="*/ 12 w 129"/>
                <a:gd name="T49" fmla="*/ 6 h 139"/>
                <a:gd name="T50" fmla="*/ 15 w 129"/>
                <a:gd name="T51" fmla="*/ 10 h 139"/>
                <a:gd name="T52" fmla="*/ 18 w 129"/>
                <a:gd name="T53" fmla="*/ 12 h 139"/>
                <a:gd name="T54" fmla="*/ 20 w 129"/>
                <a:gd name="T55" fmla="*/ 16 h 139"/>
                <a:gd name="T56" fmla="*/ 23 w 129"/>
                <a:gd name="T57" fmla="*/ 18 h 139"/>
                <a:gd name="T58" fmla="*/ 26 w 129"/>
                <a:gd name="T59" fmla="*/ 21 h 139"/>
                <a:gd name="T60" fmla="*/ 28 w 129"/>
                <a:gd name="T61" fmla="*/ 24 h 139"/>
                <a:gd name="T62" fmla="*/ 30 w 129"/>
                <a:gd name="T63" fmla="*/ 27 h 139"/>
                <a:gd name="T64" fmla="*/ 32 w 129"/>
                <a:gd name="T65" fmla="*/ 29 h 139"/>
                <a:gd name="T66" fmla="*/ 31 w 129"/>
                <a:gd name="T67" fmla="*/ 30 h 139"/>
                <a:gd name="T68" fmla="*/ 30 w 129"/>
                <a:gd name="T69" fmla="*/ 31 h 139"/>
                <a:gd name="T70" fmla="*/ 29 w 129"/>
                <a:gd name="T71" fmla="*/ 32 h 139"/>
                <a:gd name="T72" fmla="*/ 28 w 129"/>
                <a:gd name="T73" fmla="*/ 33 h 139"/>
                <a:gd name="T74" fmla="*/ 25 w 129"/>
                <a:gd name="T75" fmla="*/ 34 h 139"/>
                <a:gd name="T76" fmla="*/ 24 w 129"/>
                <a:gd name="T77" fmla="*/ 35 h 139"/>
                <a:gd name="T78" fmla="*/ 22 w 129"/>
                <a:gd name="T79" fmla="*/ 35 h 139"/>
                <a:gd name="T80" fmla="*/ 21 w 129"/>
                <a:gd name="T81" fmla="*/ 35 h 1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9" h="139">
                  <a:moveTo>
                    <a:pt x="84" y="139"/>
                  </a:moveTo>
                  <a:lnTo>
                    <a:pt x="80" y="135"/>
                  </a:lnTo>
                  <a:lnTo>
                    <a:pt x="74" y="130"/>
                  </a:lnTo>
                  <a:lnTo>
                    <a:pt x="69" y="124"/>
                  </a:lnTo>
                  <a:lnTo>
                    <a:pt x="64" y="120"/>
                  </a:lnTo>
                  <a:lnTo>
                    <a:pt x="58" y="107"/>
                  </a:lnTo>
                  <a:lnTo>
                    <a:pt x="49" y="92"/>
                  </a:lnTo>
                  <a:lnTo>
                    <a:pt x="38" y="76"/>
                  </a:lnTo>
                  <a:lnTo>
                    <a:pt x="27" y="59"/>
                  </a:lnTo>
                  <a:lnTo>
                    <a:pt x="16" y="43"/>
                  </a:lnTo>
                  <a:lnTo>
                    <a:pt x="7" y="28"/>
                  </a:lnTo>
                  <a:lnTo>
                    <a:pt x="1" y="14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8" y="15"/>
                  </a:lnTo>
                  <a:lnTo>
                    <a:pt x="51" y="24"/>
                  </a:lnTo>
                  <a:lnTo>
                    <a:pt x="61" y="37"/>
                  </a:lnTo>
                  <a:lnTo>
                    <a:pt x="73" y="48"/>
                  </a:lnTo>
                  <a:lnTo>
                    <a:pt x="83" y="61"/>
                  </a:lnTo>
                  <a:lnTo>
                    <a:pt x="94" y="72"/>
                  </a:lnTo>
                  <a:lnTo>
                    <a:pt x="104" y="84"/>
                  </a:lnTo>
                  <a:lnTo>
                    <a:pt x="113" y="94"/>
                  </a:lnTo>
                  <a:lnTo>
                    <a:pt x="122" y="105"/>
                  </a:lnTo>
                  <a:lnTo>
                    <a:pt x="129" y="115"/>
                  </a:lnTo>
                  <a:lnTo>
                    <a:pt x="125" y="120"/>
                  </a:lnTo>
                  <a:lnTo>
                    <a:pt x="122" y="123"/>
                  </a:lnTo>
                  <a:lnTo>
                    <a:pt x="118" y="127"/>
                  </a:lnTo>
                  <a:lnTo>
                    <a:pt x="112" y="131"/>
                  </a:lnTo>
                  <a:lnTo>
                    <a:pt x="103" y="135"/>
                  </a:lnTo>
                  <a:lnTo>
                    <a:pt x="97" y="137"/>
                  </a:lnTo>
                  <a:lnTo>
                    <a:pt x="91" y="138"/>
                  </a:lnTo>
                  <a:lnTo>
                    <a:pt x="84" y="139"/>
                  </a:lnTo>
                  <a:close/>
                </a:path>
              </a:pathLst>
            </a:custGeom>
            <a:solidFill>
              <a:srgbClr val="7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794" y="1857"/>
              <a:ext cx="89" cy="78"/>
            </a:xfrm>
            <a:custGeom>
              <a:avLst/>
              <a:gdLst>
                <a:gd name="T0" fmla="*/ 0 w 179"/>
                <a:gd name="T1" fmla="*/ 22 h 158"/>
                <a:gd name="T2" fmla="*/ 1 w 179"/>
                <a:gd name="T3" fmla="*/ 21 h 158"/>
                <a:gd name="T4" fmla="*/ 3 w 179"/>
                <a:gd name="T5" fmla="*/ 20 h 158"/>
                <a:gd name="T6" fmla="*/ 5 w 179"/>
                <a:gd name="T7" fmla="*/ 19 h 158"/>
                <a:gd name="T8" fmla="*/ 6 w 179"/>
                <a:gd name="T9" fmla="*/ 18 h 158"/>
                <a:gd name="T10" fmla="*/ 9 w 179"/>
                <a:gd name="T11" fmla="*/ 16 h 158"/>
                <a:gd name="T12" fmla="*/ 13 w 179"/>
                <a:gd name="T13" fmla="*/ 13 h 158"/>
                <a:gd name="T14" fmla="*/ 17 w 179"/>
                <a:gd name="T15" fmla="*/ 11 h 158"/>
                <a:gd name="T16" fmla="*/ 21 w 179"/>
                <a:gd name="T17" fmla="*/ 9 h 158"/>
                <a:gd name="T18" fmla="*/ 24 w 179"/>
                <a:gd name="T19" fmla="*/ 6 h 158"/>
                <a:gd name="T20" fmla="*/ 27 w 179"/>
                <a:gd name="T21" fmla="*/ 4 h 158"/>
                <a:gd name="T22" fmla="*/ 30 w 179"/>
                <a:gd name="T23" fmla="*/ 2 h 158"/>
                <a:gd name="T24" fmla="*/ 32 w 179"/>
                <a:gd name="T25" fmla="*/ 0 h 158"/>
                <a:gd name="T26" fmla="*/ 33 w 179"/>
                <a:gd name="T27" fmla="*/ 0 h 158"/>
                <a:gd name="T28" fmla="*/ 35 w 179"/>
                <a:gd name="T29" fmla="*/ 1 h 158"/>
                <a:gd name="T30" fmla="*/ 37 w 179"/>
                <a:gd name="T31" fmla="*/ 2 h 158"/>
                <a:gd name="T32" fmla="*/ 39 w 179"/>
                <a:gd name="T33" fmla="*/ 3 h 158"/>
                <a:gd name="T34" fmla="*/ 40 w 179"/>
                <a:gd name="T35" fmla="*/ 5 h 158"/>
                <a:gd name="T36" fmla="*/ 42 w 179"/>
                <a:gd name="T37" fmla="*/ 6 h 158"/>
                <a:gd name="T38" fmla="*/ 43 w 179"/>
                <a:gd name="T39" fmla="*/ 7 h 158"/>
                <a:gd name="T40" fmla="*/ 44 w 179"/>
                <a:gd name="T41" fmla="*/ 8 h 158"/>
                <a:gd name="T42" fmla="*/ 44 w 179"/>
                <a:gd name="T43" fmla="*/ 11 h 158"/>
                <a:gd name="T44" fmla="*/ 43 w 179"/>
                <a:gd name="T45" fmla="*/ 13 h 158"/>
                <a:gd name="T46" fmla="*/ 42 w 179"/>
                <a:gd name="T47" fmla="*/ 14 h 158"/>
                <a:gd name="T48" fmla="*/ 41 w 179"/>
                <a:gd name="T49" fmla="*/ 16 h 158"/>
                <a:gd name="T50" fmla="*/ 40 w 179"/>
                <a:gd name="T51" fmla="*/ 19 h 158"/>
                <a:gd name="T52" fmla="*/ 39 w 179"/>
                <a:gd name="T53" fmla="*/ 22 h 158"/>
                <a:gd name="T54" fmla="*/ 37 w 179"/>
                <a:gd name="T55" fmla="*/ 25 h 158"/>
                <a:gd name="T56" fmla="*/ 36 w 179"/>
                <a:gd name="T57" fmla="*/ 27 h 158"/>
                <a:gd name="T58" fmla="*/ 35 w 179"/>
                <a:gd name="T59" fmla="*/ 30 h 158"/>
                <a:gd name="T60" fmla="*/ 34 w 179"/>
                <a:gd name="T61" fmla="*/ 33 h 158"/>
                <a:gd name="T62" fmla="*/ 33 w 179"/>
                <a:gd name="T63" fmla="*/ 36 h 158"/>
                <a:gd name="T64" fmla="*/ 31 w 179"/>
                <a:gd name="T65" fmla="*/ 39 h 158"/>
                <a:gd name="T66" fmla="*/ 28 w 179"/>
                <a:gd name="T67" fmla="*/ 38 h 158"/>
                <a:gd name="T68" fmla="*/ 24 w 179"/>
                <a:gd name="T69" fmla="*/ 37 h 158"/>
                <a:gd name="T70" fmla="*/ 18 w 179"/>
                <a:gd name="T71" fmla="*/ 35 h 158"/>
                <a:gd name="T72" fmla="*/ 13 w 179"/>
                <a:gd name="T73" fmla="*/ 33 h 158"/>
                <a:gd name="T74" fmla="*/ 8 w 179"/>
                <a:gd name="T75" fmla="*/ 30 h 158"/>
                <a:gd name="T76" fmla="*/ 4 w 179"/>
                <a:gd name="T77" fmla="*/ 27 h 158"/>
                <a:gd name="T78" fmla="*/ 1 w 179"/>
                <a:gd name="T79" fmla="*/ 24 h 158"/>
                <a:gd name="T80" fmla="*/ 0 w 179"/>
                <a:gd name="T81" fmla="*/ 2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9" h="158">
                  <a:moveTo>
                    <a:pt x="0" y="89"/>
                  </a:moveTo>
                  <a:lnTo>
                    <a:pt x="6" y="85"/>
                  </a:lnTo>
                  <a:lnTo>
                    <a:pt x="13" y="82"/>
                  </a:lnTo>
                  <a:lnTo>
                    <a:pt x="20" y="78"/>
                  </a:lnTo>
                  <a:lnTo>
                    <a:pt x="25" y="74"/>
                  </a:lnTo>
                  <a:lnTo>
                    <a:pt x="39" y="65"/>
                  </a:lnTo>
                  <a:lnTo>
                    <a:pt x="54" y="54"/>
                  </a:lnTo>
                  <a:lnTo>
                    <a:pt x="69" y="45"/>
                  </a:lnTo>
                  <a:lnTo>
                    <a:pt x="84" y="36"/>
                  </a:lnTo>
                  <a:lnTo>
                    <a:pt x="98" y="27"/>
                  </a:lnTo>
                  <a:lnTo>
                    <a:pt x="111" y="19"/>
                  </a:lnTo>
                  <a:lnTo>
                    <a:pt x="121" y="9"/>
                  </a:lnTo>
                  <a:lnTo>
                    <a:pt x="129" y="0"/>
                  </a:lnTo>
                  <a:lnTo>
                    <a:pt x="135" y="1"/>
                  </a:lnTo>
                  <a:lnTo>
                    <a:pt x="142" y="5"/>
                  </a:lnTo>
                  <a:lnTo>
                    <a:pt x="149" y="8"/>
                  </a:lnTo>
                  <a:lnTo>
                    <a:pt x="156" y="14"/>
                  </a:lnTo>
                  <a:lnTo>
                    <a:pt x="161" y="20"/>
                  </a:lnTo>
                  <a:lnTo>
                    <a:pt x="168" y="26"/>
                  </a:lnTo>
                  <a:lnTo>
                    <a:pt x="174" y="30"/>
                  </a:lnTo>
                  <a:lnTo>
                    <a:pt x="179" y="35"/>
                  </a:lnTo>
                  <a:lnTo>
                    <a:pt x="178" y="44"/>
                  </a:lnTo>
                  <a:lnTo>
                    <a:pt x="175" y="52"/>
                  </a:lnTo>
                  <a:lnTo>
                    <a:pt x="171" y="59"/>
                  </a:lnTo>
                  <a:lnTo>
                    <a:pt x="166" y="67"/>
                  </a:lnTo>
                  <a:lnTo>
                    <a:pt x="161" y="78"/>
                  </a:lnTo>
                  <a:lnTo>
                    <a:pt x="157" y="90"/>
                  </a:lnTo>
                  <a:lnTo>
                    <a:pt x="151" y="102"/>
                  </a:lnTo>
                  <a:lnTo>
                    <a:pt x="146" y="112"/>
                  </a:lnTo>
                  <a:lnTo>
                    <a:pt x="142" y="123"/>
                  </a:lnTo>
                  <a:lnTo>
                    <a:pt x="136" y="135"/>
                  </a:lnTo>
                  <a:lnTo>
                    <a:pt x="132" y="146"/>
                  </a:lnTo>
                  <a:lnTo>
                    <a:pt x="127" y="158"/>
                  </a:lnTo>
                  <a:lnTo>
                    <a:pt x="113" y="156"/>
                  </a:lnTo>
                  <a:lnTo>
                    <a:pt x="96" y="151"/>
                  </a:lnTo>
                  <a:lnTo>
                    <a:pt x="75" y="144"/>
                  </a:lnTo>
                  <a:lnTo>
                    <a:pt x="53" y="134"/>
                  </a:lnTo>
                  <a:lnTo>
                    <a:pt x="32" y="123"/>
                  </a:lnTo>
                  <a:lnTo>
                    <a:pt x="16" y="112"/>
                  </a:lnTo>
                  <a:lnTo>
                    <a:pt x="5" y="10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7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753" y="1821"/>
              <a:ext cx="99" cy="71"/>
            </a:xfrm>
            <a:custGeom>
              <a:avLst/>
              <a:gdLst>
                <a:gd name="T0" fmla="*/ 9 w 198"/>
                <a:gd name="T1" fmla="*/ 27 h 142"/>
                <a:gd name="T2" fmla="*/ 8 w 198"/>
                <a:gd name="T3" fmla="*/ 26 h 142"/>
                <a:gd name="T4" fmla="*/ 7 w 198"/>
                <a:gd name="T5" fmla="*/ 24 h 142"/>
                <a:gd name="T6" fmla="*/ 5 w 198"/>
                <a:gd name="T7" fmla="*/ 22 h 142"/>
                <a:gd name="T8" fmla="*/ 4 w 198"/>
                <a:gd name="T9" fmla="*/ 19 h 142"/>
                <a:gd name="T10" fmla="*/ 2 w 198"/>
                <a:gd name="T11" fmla="*/ 17 h 142"/>
                <a:gd name="T12" fmla="*/ 1 w 198"/>
                <a:gd name="T13" fmla="*/ 15 h 142"/>
                <a:gd name="T14" fmla="*/ 0 w 198"/>
                <a:gd name="T15" fmla="*/ 13 h 142"/>
                <a:gd name="T16" fmla="*/ 1 w 198"/>
                <a:gd name="T17" fmla="*/ 12 h 142"/>
                <a:gd name="T18" fmla="*/ 5 w 198"/>
                <a:gd name="T19" fmla="*/ 10 h 142"/>
                <a:gd name="T20" fmla="*/ 10 w 198"/>
                <a:gd name="T21" fmla="*/ 8 h 142"/>
                <a:gd name="T22" fmla="*/ 15 w 198"/>
                <a:gd name="T23" fmla="*/ 6 h 142"/>
                <a:gd name="T24" fmla="*/ 20 w 198"/>
                <a:gd name="T25" fmla="*/ 4 h 142"/>
                <a:gd name="T26" fmla="*/ 25 w 198"/>
                <a:gd name="T27" fmla="*/ 2 h 142"/>
                <a:gd name="T28" fmla="*/ 30 w 198"/>
                <a:gd name="T29" fmla="*/ 1 h 142"/>
                <a:gd name="T30" fmla="*/ 35 w 198"/>
                <a:gd name="T31" fmla="*/ 1 h 142"/>
                <a:gd name="T32" fmla="*/ 41 w 198"/>
                <a:gd name="T33" fmla="*/ 0 h 142"/>
                <a:gd name="T34" fmla="*/ 42 w 198"/>
                <a:gd name="T35" fmla="*/ 2 h 142"/>
                <a:gd name="T36" fmla="*/ 43 w 198"/>
                <a:gd name="T37" fmla="*/ 4 h 142"/>
                <a:gd name="T38" fmla="*/ 45 w 198"/>
                <a:gd name="T39" fmla="*/ 5 h 142"/>
                <a:gd name="T40" fmla="*/ 46 w 198"/>
                <a:gd name="T41" fmla="*/ 7 h 142"/>
                <a:gd name="T42" fmla="*/ 48 w 198"/>
                <a:gd name="T43" fmla="*/ 9 h 142"/>
                <a:gd name="T44" fmla="*/ 49 w 198"/>
                <a:gd name="T45" fmla="*/ 11 h 142"/>
                <a:gd name="T46" fmla="*/ 50 w 198"/>
                <a:gd name="T47" fmla="*/ 13 h 142"/>
                <a:gd name="T48" fmla="*/ 50 w 198"/>
                <a:gd name="T49" fmla="*/ 14 h 142"/>
                <a:gd name="T50" fmla="*/ 46 w 198"/>
                <a:gd name="T51" fmla="*/ 17 h 142"/>
                <a:gd name="T52" fmla="*/ 42 w 198"/>
                <a:gd name="T53" fmla="*/ 20 h 142"/>
                <a:gd name="T54" fmla="*/ 37 w 198"/>
                <a:gd name="T55" fmla="*/ 23 h 142"/>
                <a:gd name="T56" fmla="*/ 33 w 198"/>
                <a:gd name="T57" fmla="*/ 25 h 142"/>
                <a:gd name="T58" fmla="*/ 29 w 198"/>
                <a:gd name="T59" fmla="*/ 28 h 142"/>
                <a:gd name="T60" fmla="*/ 25 w 198"/>
                <a:gd name="T61" fmla="*/ 30 h 142"/>
                <a:gd name="T62" fmla="*/ 21 w 198"/>
                <a:gd name="T63" fmla="*/ 33 h 142"/>
                <a:gd name="T64" fmla="*/ 17 w 198"/>
                <a:gd name="T65" fmla="*/ 36 h 142"/>
                <a:gd name="T66" fmla="*/ 15 w 198"/>
                <a:gd name="T67" fmla="*/ 35 h 142"/>
                <a:gd name="T68" fmla="*/ 13 w 198"/>
                <a:gd name="T69" fmla="*/ 32 h 142"/>
                <a:gd name="T70" fmla="*/ 11 w 198"/>
                <a:gd name="T71" fmla="*/ 29 h 142"/>
                <a:gd name="T72" fmla="*/ 9 w 198"/>
                <a:gd name="T73" fmla="*/ 2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42">
                  <a:moveTo>
                    <a:pt x="34" y="107"/>
                  </a:moveTo>
                  <a:lnTo>
                    <a:pt x="30" y="101"/>
                  </a:lnTo>
                  <a:lnTo>
                    <a:pt x="25" y="94"/>
                  </a:lnTo>
                  <a:lnTo>
                    <a:pt x="19" y="85"/>
                  </a:lnTo>
                  <a:lnTo>
                    <a:pt x="13" y="76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2" y="45"/>
                  </a:lnTo>
                  <a:lnTo>
                    <a:pt x="19" y="37"/>
                  </a:lnTo>
                  <a:lnTo>
                    <a:pt x="38" y="29"/>
                  </a:lnTo>
                  <a:lnTo>
                    <a:pt x="58" y="21"/>
                  </a:lnTo>
                  <a:lnTo>
                    <a:pt x="78" y="14"/>
                  </a:lnTo>
                  <a:lnTo>
                    <a:pt x="98" y="8"/>
                  </a:lnTo>
                  <a:lnTo>
                    <a:pt x="119" y="3"/>
                  </a:lnTo>
                  <a:lnTo>
                    <a:pt x="140" y="1"/>
                  </a:lnTo>
                  <a:lnTo>
                    <a:pt x="161" y="0"/>
                  </a:lnTo>
                  <a:lnTo>
                    <a:pt x="165" y="6"/>
                  </a:lnTo>
                  <a:lnTo>
                    <a:pt x="171" y="13"/>
                  </a:lnTo>
                  <a:lnTo>
                    <a:pt x="177" y="19"/>
                  </a:lnTo>
                  <a:lnTo>
                    <a:pt x="184" y="28"/>
                  </a:lnTo>
                  <a:lnTo>
                    <a:pt x="189" y="36"/>
                  </a:lnTo>
                  <a:lnTo>
                    <a:pt x="194" y="44"/>
                  </a:lnTo>
                  <a:lnTo>
                    <a:pt x="198" y="51"/>
                  </a:lnTo>
                  <a:lnTo>
                    <a:pt x="198" y="56"/>
                  </a:lnTo>
                  <a:lnTo>
                    <a:pt x="181" y="67"/>
                  </a:lnTo>
                  <a:lnTo>
                    <a:pt x="165" y="78"/>
                  </a:lnTo>
                  <a:lnTo>
                    <a:pt x="148" y="89"/>
                  </a:lnTo>
                  <a:lnTo>
                    <a:pt x="132" y="99"/>
                  </a:lnTo>
                  <a:lnTo>
                    <a:pt x="116" y="109"/>
                  </a:lnTo>
                  <a:lnTo>
                    <a:pt x="100" y="120"/>
                  </a:lnTo>
                  <a:lnTo>
                    <a:pt x="82" y="131"/>
                  </a:lnTo>
                  <a:lnTo>
                    <a:pt x="66" y="142"/>
                  </a:lnTo>
                  <a:lnTo>
                    <a:pt x="57" y="137"/>
                  </a:lnTo>
                  <a:lnTo>
                    <a:pt x="49" y="128"/>
                  </a:lnTo>
                  <a:lnTo>
                    <a:pt x="41" y="116"/>
                  </a:lnTo>
                  <a:lnTo>
                    <a:pt x="34" y="107"/>
                  </a:lnTo>
                  <a:close/>
                </a:path>
              </a:pathLst>
            </a:custGeom>
            <a:solidFill>
              <a:srgbClr val="7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2845" y="1820"/>
              <a:ext cx="154" cy="49"/>
            </a:xfrm>
            <a:custGeom>
              <a:avLst/>
              <a:gdLst>
                <a:gd name="T0" fmla="*/ 30 w 309"/>
                <a:gd name="T1" fmla="*/ 16 h 98"/>
                <a:gd name="T2" fmla="*/ 34 w 309"/>
                <a:gd name="T3" fmla="*/ 10 h 98"/>
                <a:gd name="T4" fmla="*/ 33 w 309"/>
                <a:gd name="T5" fmla="*/ 10 h 98"/>
                <a:gd name="T6" fmla="*/ 29 w 309"/>
                <a:gd name="T7" fmla="*/ 14 h 98"/>
                <a:gd name="T8" fmla="*/ 26 w 309"/>
                <a:gd name="T9" fmla="*/ 19 h 98"/>
                <a:gd name="T10" fmla="*/ 22 w 309"/>
                <a:gd name="T11" fmla="*/ 22 h 98"/>
                <a:gd name="T12" fmla="*/ 17 w 309"/>
                <a:gd name="T13" fmla="*/ 19 h 98"/>
                <a:gd name="T14" fmla="*/ 14 w 309"/>
                <a:gd name="T15" fmla="*/ 15 h 98"/>
                <a:gd name="T16" fmla="*/ 17 w 309"/>
                <a:gd name="T17" fmla="*/ 13 h 98"/>
                <a:gd name="T18" fmla="*/ 22 w 309"/>
                <a:gd name="T19" fmla="*/ 10 h 98"/>
                <a:gd name="T20" fmla="*/ 25 w 309"/>
                <a:gd name="T21" fmla="*/ 7 h 98"/>
                <a:gd name="T22" fmla="*/ 21 w 309"/>
                <a:gd name="T23" fmla="*/ 7 h 98"/>
                <a:gd name="T24" fmla="*/ 17 w 309"/>
                <a:gd name="T25" fmla="*/ 8 h 98"/>
                <a:gd name="T26" fmla="*/ 14 w 309"/>
                <a:gd name="T27" fmla="*/ 10 h 98"/>
                <a:gd name="T28" fmla="*/ 10 w 309"/>
                <a:gd name="T29" fmla="*/ 11 h 98"/>
                <a:gd name="T30" fmla="*/ 6 w 309"/>
                <a:gd name="T31" fmla="*/ 9 h 98"/>
                <a:gd name="T32" fmla="*/ 1 w 309"/>
                <a:gd name="T33" fmla="*/ 4 h 98"/>
                <a:gd name="T34" fmla="*/ 2 w 309"/>
                <a:gd name="T35" fmla="*/ 1 h 98"/>
                <a:gd name="T36" fmla="*/ 11 w 309"/>
                <a:gd name="T37" fmla="*/ 1 h 98"/>
                <a:gd name="T38" fmla="*/ 19 w 309"/>
                <a:gd name="T39" fmla="*/ 0 h 98"/>
                <a:gd name="T40" fmla="*/ 29 w 309"/>
                <a:gd name="T41" fmla="*/ 1 h 98"/>
                <a:gd name="T42" fmla="*/ 38 w 309"/>
                <a:gd name="T43" fmla="*/ 3 h 98"/>
                <a:gd name="T44" fmla="*/ 46 w 309"/>
                <a:gd name="T45" fmla="*/ 5 h 98"/>
                <a:gd name="T46" fmla="*/ 55 w 309"/>
                <a:gd name="T47" fmla="*/ 7 h 98"/>
                <a:gd name="T48" fmla="*/ 63 w 309"/>
                <a:gd name="T49" fmla="*/ 11 h 98"/>
                <a:gd name="T50" fmla="*/ 71 w 309"/>
                <a:gd name="T51" fmla="*/ 14 h 98"/>
                <a:gd name="T52" fmla="*/ 77 w 309"/>
                <a:gd name="T53" fmla="*/ 18 h 98"/>
                <a:gd name="T54" fmla="*/ 76 w 309"/>
                <a:gd name="T55" fmla="*/ 19 h 98"/>
                <a:gd name="T56" fmla="*/ 71 w 309"/>
                <a:gd name="T57" fmla="*/ 18 h 98"/>
                <a:gd name="T58" fmla="*/ 64 w 309"/>
                <a:gd name="T59" fmla="*/ 13 h 98"/>
                <a:gd name="T60" fmla="*/ 60 w 309"/>
                <a:gd name="T61" fmla="*/ 15 h 98"/>
                <a:gd name="T62" fmla="*/ 66 w 309"/>
                <a:gd name="T63" fmla="*/ 19 h 98"/>
                <a:gd name="T64" fmla="*/ 62 w 309"/>
                <a:gd name="T65" fmla="*/ 22 h 98"/>
                <a:gd name="T66" fmla="*/ 59 w 309"/>
                <a:gd name="T67" fmla="*/ 20 h 98"/>
                <a:gd name="T68" fmla="*/ 57 w 309"/>
                <a:gd name="T69" fmla="*/ 19 h 98"/>
                <a:gd name="T70" fmla="*/ 52 w 309"/>
                <a:gd name="T71" fmla="*/ 15 h 98"/>
                <a:gd name="T72" fmla="*/ 52 w 309"/>
                <a:gd name="T73" fmla="*/ 19 h 98"/>
                <a:gd name="T74" fmla="*/ 53 w 309"/>
                <a:gd name="T75" fmla="*/ 24 h 98"/>
                <a:gd name="T76" fmla="*/ 49 w 309"/>
                <a:gd name="T77" fmla="*/ 25 h 98"/>
                <a:gd name="T78" fmla="*/ 44 w 309"/>
                <a:gd name="T79" fmla="*/ 25 h 98"/>
                <a:gd name="T80" fmla="*/ 41 w 309"/>
                <a:gd name="T81" fmla="*/ 19 h 98"/>
                <a:gd name="T82" fmla="*/ 38 w 309"/>
                <a:gd name="T83" fmla="*/ 17 h 98"/>
                <a:gd name="T84" fmla="*/ 39 w 309"/>
                <a:gd name="T85" fmla="*/ 24 h 98"/>
                <a:gd name="T86" fmla="*/ 34 w 309"/>
                <a:gd name="T87" fmla="*/ 24 h 98"/>
                <a:gd name="T88" fmla="*/ 30 w 309"/>
                <a:gd name="T89" fmla="*/ 24 h 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09" h="98">
                  <a:moveTo>
                    <a:pt x="108" y="91"/>
                  </a:moveTo>
                  <a:lnTo>
                    <a:pt x="116" y="78"/>
                  </a:lnTo>
                  <a:lnTo>
                    <a:pt x="123" y="64"/>
                  </a:lnTo>
                  <a:lnTo>
                    <a:pt x="130" y="51"/>
                  </a:lnTo>
                  <a:lnTo>
                    <a:pt x="137" y="37"/>
                  </a:lnTo>
                  <a:lnTo>
                    <a:pt x="136" y="37"/>
                  </a:lnTo>
                  <a:lnTo>
                    <a:pt x="135" y="37"/>
                  </a:lnTo>
                  <a:lnTo>
                    <a:pt x="133" y="37"/>
                  </a:lnTo>
                  <a:lnTo>
                    <a:pt x="132" y="37"/>
                  </a:lnTo>
                  <a:lnTo>
                    <a:pt x="128" y="43"/>
                  </a:lnTo>
                  <a:lnTo>
                    <a:pt x="123" y="50"/>
                  </a:lnTo>
                  <a:lnTo>
                    <a:pt x="118" y="56"/>
                  </a:lnTo>
                  <a:lnTo>
                    <a:pt x="115" y="63"/>
                  </a:lnTo>
                  <a:lnTo>
                    <a:pt x="110" y="68"/>
                  </a:lnTo>
                  <a:lnTo>
                    <a:pt x="106" y="75"/>
                  </a:lnTo>
                  <a:lnTo>
                    <a:pt x="101" y="81"/>
                  </a:lnTo>
                  <a:lnTo>
                    <a:pt x="97" y="88"/>
                  </a:lnTo>
                  <a:lnTo>
                    <a:pt x="90" y="86"/>
                  </a:lnTo>
                  <a:lnTo>
                    <a:pt x="83" y="83"/>
                  </a:lnTo>
                  <a:lnTo>
                    <a:pt x="76" y="80"/>
                  </a:lnTo>
                  <a:lnTo>
                    <a:pt x="70" y="75"/>
                  </a:lnTo>
                  <a:lnTo>
                    <a:pt x="65" y="72"/>
                  </a:lnTo>
                  <a:lnTo>
                    <a:pt x="61" y="66"/>
                  </a:lnTo>
                  <a:lnTo>
                    <a:pt x="58" y="60"/>
                  </a:lnTo>
                  <a:lnTo>
                    <a:pt x="57" y="53"/>
                  </a:lnTo>
                  <a:lnTo>
                    <a:pt x="62" y="51"/>
                  </a:lnTo>
                  <a:lnTo>
                    <a:pt x="68" y="49"/>
                  </a:lnTo>
                  <a:lnTo>
                    <a:pt x="75" y="45"/>
                  </a:lnTo>
                  <a:lnTo>
                    <a:pt x="82" y="41"/>
                  </a:lnTo>
                  <a:lnTo>
                    <a:pt x="88" y="37"/>
                  </a:lnTo>
                  <a:lnTo>
                    <a:pt x="94" y="34"/>
                  </a:lnTo>
                  <a:lnTo>
                    <a:pt x="99" y="30"/>
                  </a:lnTo>
                  <a:lnTo>
                    <a:pt x="101" y="28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8" y="28"/>
                  </a:lnTo>
                  <a:lnTo>
                    <a:pt x="73" y="30"/>
                  </a:lnTo>
                  <a:lnTo>
                    <a:pt x="69" y="32"/>
                  </a:lnTo>
                  <a:lnTo>
                    <a:pt x="65" y="34"/>
                  </a:lnTo>
                  <a:lnTo>
                    <a:pt x="61" y="36"/>
                  </a:lnTo>
                  <a:lnTo>
                    <a:pt x="56" y="37"/>
                  </a:lnTo>
                  <a:lnTo>
                    <a:pt x="52" y="40"/>
                  </a:lnTo>
                  <a:lnTo>
                    <a:pt x="47" y="42"/>
                  </a:lnTo>
                  <a:lnTo>
                    <a:pt x="42" y="44"/>
                  </a:lnTo>
                  <a:lnTo>
                    <a:pt x="37" y="43"/>
                  </a:lnTo>
                  <a:lnTo>
                    <a:pt x="31" y="40"/>
                  </a:lnTo>
                  <a:lnTo>
                    <a:pt x="24" y="34"/>
                  </a:lnTo>
                  <a:lnTo>
                    <a:pt x="17" y="28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2" y="7"/>
                  </a:lnTo>
                  <a:lnTo>
                    <a:pt x="0" y="2"/>
                  </a:lnTo>
                  <a:lnTo>
                    <a:pt x="11" y="2"/>
                  </a:lnTo>
                  <a:lnTo>
                    <a:pt x="23" y="2"/>
                  </a:lnTo>
                  <a:lnTo>
                    <a:pt x="33" y="2"/>
                  </a:lnTo>
                  <a:lnTo>
                    <a:pt x="45" y="2"/>
                  </a:lnTo>
                  <a:lnTo>
                    <a:pt x="56" y="2"/>
                  </a:lnTo>
                  <a:lnTo>
                    <a:pt x="68" y="2"/>
                  </a:lnTo>
                  <a:lnTo>
                    <a:pt x="79" y="0"/>
                  </a:lnTo>
                  <a:lnTo>
                    <a:pt x="91" y="0"/>
                  </a:lnTo>
                  <a:lnTo>
                    <a:pt x="105" y="2"/>
                  </a:lnTo>
                  <a:lnTo>
                    <a:pt x="117" y="4"/>
                  </a:lnTo>
                  <a:lnTo>
                    <a:pt x="129" y="5"/>
                  </a:lnTo>
                  <a:lnTo>
                    <a:pt x="141" y="7"/>
                  </a:lnTo>
                  <a:lnTo>
                    <a:pt x="153" y="10"/>
                  </a:lnTo>
                  <a:lnTo>
                    <a:pt x="165" y="12"/>
                  </a:lnTo>
                  <a:lnTo>
                    <a:pt x="176" y="14"/>
                  </a:lnTo>
                  <a:lnTo>
                    <a:pt x="186" y="17"/>
                  </a:lnTo>
                  <a:lnTo>
                    <a:pt x="198" y="20"/>
                  </a:lnTo>
                  <a:lnTo>
                    <a:pt x="209" y="23"/>
                  </a:lnTo>
                  <a:lnTo>
                    <a:pt x="220" y="27"/>
                  </a:lnTo>
                  <a:lnTo>
                    <a:pt x="231" y="32"/>
                  </a:lnTo>
                  <a:lnTo>
                    <a:pt x="243" y="36"/>
                  </a:lnTo>
                  <a:lnTo>
                    <a:pt x="254" y="41"/>
                  </a:lnTo>
                  <a:lnTo>
                    <a:pt x="266" y="45"/>
                  </a:lnTo>
                  <a:lnTo>
                    <a:pt x="279" y="51"/>
                  </a:lnTo>
                  <a:lnTo>
                    <a:pt x="286" y="56"/>
                  </a:lnTo>
                  <a:lnTo>
                    <a:pt x="294" y="60"/>
                  </a:lnTo>
                  <a:lnTo>
                    <a:pt x="302" y="66"/>
                  </a:lnTo>
                  <a:lnTo>
                    <a:pt x="309" y="71"/>
                  </a:lnTo>
                  <a:lnTo>
                    <a:pt x="307" y="72"/>
                  </a:lnTo>
                  <a:lnTo>
                    <a:pt x="305" y="73"/>
                  </a:lnTo>
                  <a:lnTo>
                    <a:pt x="304" y="75"/>
                  </a:lnTo>
                  <a:lnTo>
                    <a:pt x="302" y="76"/>
                  </a:lnTo>
                  <a:lnTo>
                    <a:pt x="295" y="74"/>
                  </a:lnTo>
                  <a:lnTo>
                    <a:pt x="287" y="70"/>
                  </a:lnTo>
                  <a:lnTo>
                    <a:pt x="277" y="64"/>
                  </a:lnTo>
                  <a:lnTo>
                    <a:pt x="268" y="58"/>
                  </a:lnTo>
                  <a:lnTo>
                    <a:pt x="259" y="52"/>
                  </a:lnTo>
                  <a:lnTo>
                    <a:pt x="251" y="50"/>
                  </a:lnTo>
                  <a:lnTo>
                    <a:pt x="245" y="51"/>
                  </a:lnTo>
                  <a:lnTo>
                    <a:pt x="242" y="57"/>
                  </a:lnTo>
                  <a:lnTo>
                    <a:pt x="249" y="63"/>
                  </a:lnTo>
                  <a:lnTo>
                    <a:pt x="257" y="70"/>
                  </a:lnTo>
                  <a:lnTo>
                    <a:pt x="265" y="76"/>
                  </a:lnTo>
                  <a:lnTo>
                    <a:pt x="268" y="85"/>
                  </a:lnTo>
                  <a:lnTo>
                    <a:pt x="258" y="87"/>
                  </a:lnTo>
                  <a:lnTo>
                    <a:pt x="251" y="87"/>
                  </a:lnTo>
                  <a:lnTo>
                    <a:pt x="245" y="85"/>
                  </a:lnTo>
                  <a:lnTo>
                    <a:pt x="241" y="82"/>
                  </a:lnTo>
                  <a:lnTo>
                    <a:pt x="237" y="79"/>
                  </a:lnTo>
                  <a:lnTo>
                    <a:pt x="234" y="76"/>
                  </a:lnTo>
                  <a:lnTo>
                    <a:pt x="231" y="75"/>
                  </a:lnTo>
                  <a:lnTo>
                    <a:pt x="228" y="76"/>
                  </a:lnTo>
                  <a:lnTo>
                    <a:pt x="222" y="71"/>
                  </a:lnTo>
                  <a:lnTo>
                    <a:pt x="216" y="65"/>
                  </a:lnTo>
                  <a:lnTo>
                    <a:pt x="209" y="60"/>
                  </a:lnTo>
                  <a:lnTo>
                    <a:pt x="201" y="57"/>
                  </a:lnTo>
                  <a:lnTo>
                    <a:pt x="206" y="67"/>
                  </a:lnTo>
                  <a:lnTo>
                    <a:pt x="211" y="76"/>
                  </a:lnTo>
                  <a:lnTo>
                    <a:pt x="216" y="86"/>
                  </a:lnTo>
                  <a:lnTo>
                    <a:pt x="220" y="95"/>
                  </a:lnTo>
                  <a:lnTo>
                    <a:pt x="214" y="96"/>
                  </a:lnTo>
                  <a:lnTo>
                    <a:pt x="208" y="97"/>
                  </a:lnTo>
                  <a:lnTo>
                    <a:pt x="203" y="97"/>
                  </a:lnTo>
                  <a:lnTo>
                    <a:pt x="196" y="98"/>
                  </a:lnTo>
                  <a:lnTo>
                    <a:pt x="189" y="98"/>
                  </a:lnTo>
                  <a:lnTo>
                    <a:pt x="183" y="97"/>
                  </a:lnTo>
                  <a:lnTo>
                    <a:pt x="177" y="97"/>
                  </a:lnTo>
                  <a:lnTo>
                    <a:pt x="173" y="95"/>
                  </a:lnTo>
                  <a:lnTo>
                    <a:pt x="169" y="83"/>
                  </a:lnTo>
                  <a:lnTo>
                    <a:pt x="165" y="73"/>
                  </a:lnTo>
                  <a:lnTo>
                    <a:pt x="160" y="63"/>
                  </a:lnTo>
                  <a:lnTo>
                    <a:pt x="153" y="53"/>
                  </a:lnTo>
                  <a:lnTo>
                    <a:pt x="153" y="65"/>
                  </a:lnTo>
                  <a:lnTo>
                    <a:pt x="153" y="74"/>
                  </a:lnTo>
                  <a:lnTo>
                    <a:pt x="155" y="85"/>
                  </a:lnTo>
                  <a:lnTo>
                    <a:pt x="158" y="96"/>
                  </a:lnTo>
                  <a:lnTo>
                    <a:pt x="151" y="96"/>
                  </a:lnTo>
                  <a:lnTo>
                    <a:pt x="145" y="96"/>
                  </a:lnTo>
                  <a:lnTo>
                    <a:pt x="139" y="96"/>
                  </a:lnTo>
                  <a:lnTo>
                    <a:pt x="133" y="95"/>
                  </a:lnTo>
                  <a:lnTo>
                    <a:pt x="128" y="95"/>
                  </a:lnTo>
                  <a:lnTo>
                    <a:pt x="122" y="94"/>
                  </a:lnTo>
                  <a:lnTo>
                    <a:pt x="115" y="93"/>
                  </a:lnTo>
                  <a:lnTo>
                    <a:pt x="108" y="91"/>
                  </a:lnTo>
                  <a:close/>
                </a:path>
              </a:pathLst>
            </a:custGeom>
            <a:solidFill>
              <a:srgbClr val="7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685" y="2104"/>
              <a:ext cx="109" cy="114"/>
            </a:xfrm>
            <a:custGeom>
              <a:avLst/>
              <a:gdLst>
                <a:gd name="T0" fmla="*/ 4 w 218"/>
                <a:gd name="T1" fmla="*/ 0 h 228"/>
                <a:gd name="T2" fmla="*/ 0 w 218"/>
                <a:gd name="T3" fmla="*/ 21 h 228"/>
                <a:gd name="T4" fmla="*/ 7 w 218"/>
                <a:gd name="T5" fmla="*/ 30 h 228"/>
                <a:gd name="T6" fmla="*/ 16 w 218"/>
                <a:gd name="T7" fmla="*/ 24 h 228"/>
                <a:gd name="T8" fmla="*/ 16 w 218"/>
                <a:gd name="T9" fmla="*/ 38 h 228"/>
                <a:gd name="T10" fmla="*/ 15 w 218"/>
                <a:gd name="T11" fmla="*/ 45 h 228"/>
                <a:gd name="T12" fmla="*/ 21 w 218"/>
                <a:gd name="T13" fmla="*/ 52 h 228"/>
                <a:gd name="T14" fmla="*/ 37 w 218"/>
                <a:gd name="T15" fmla="*/ 57 h 228"/>
                <a:gd name="T16" fmla="*/ 40 w 218"/>
                <a:gd name="T17" fmla="*/ 49 h 228"/>
                <a:gd name="T18" fmla="*/ 37 w 218"/>
                <a:gd name="T19" fmla="*/ 39 h 228"/>
                <a:gd name="T20" fmla="*/ 47 w 218"/>
                <a:gd name="T21" fmla="*/ 39 h 228"/>
                <a:gd name="T22" fmla="*/ 53 w 218"/>
                <a:gd name="T23" fmla="*/ 38 h 228"/>
                <a:gd name="T24" fmla="*/ 55 w 218"/>
                <a:gd name="T25" fmla="*/ 24 h 228"/>
                <a:gd name="T26" fmla="*/ 40 w 218"/>
                <a:gd name="T27" fmla="*/ 18 h 228"/>
                <a:gd name="T28" fmla="*/ 24 w 218"/>
                <a:gd name="T29" fmla="*/ 10 h 228"/>
                <a:gd name="T30" fmla="*/ 4 w 218"/>
                <a:gd name="T31" fmla="*/ 0 h 2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8" h="228">
                  <a:moveTo>
                    <a:pt x="15" y="0"/>
                  </a:moveTo>
                  <a:lnTo>
                    <a:pt x="0" y="84"/>
                  </a:lnTo>
                  <a:lnTo>
                    <a:pt x="26" y="117"/>
                  </a:lnTo>
                  <a:lnTo>
                    <a:pt x="63" y="96"/>
                  </a:lnTo>
                  <a:lnTo>
                    <a:pt x="63" y="149"/>
                  </a:lnTo>
                  <a:lnTo>
                    <a:pt x="58" y="180"/>
                  </a:lnTo>
                  <a:lnTo>
                    <a:pt x="83" y="206"/>
                  </a:lnTo>
                  <a:lnTo>
                    <a:pt x="147" y="228"/>
                  </a:lnTo>
                  <a:lnTo>
                    <a:pt x="157" y="196"/>
                  </a:lnTo>
                  <a:lnTo>
                    <a:pt x="147" y="153"/>
                  </a:lnTo>
                  <a:lnTo>
                    <a:pt x="186" y="153"/>
                  </a:lnTo>
                  <a:lnTo>
                    <a:pt x="212" y="149"/>
                  </a:lnTo>
                  <a:lnTo>
                    <a:pt x="218" y="96"/>
                  </a:lnTo>
                  <a:lnTo>
                    <a:pt x="157" y="69"/>
                  </a:lnTo>
                  <a:lnTo>
                    <a:pt x="95" y="3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4" name="Group 184"/>
          <p:cNvGrpSpPr>
            <a:grpSpLocks/>
          </p:cNvGrpSpPr>
          <p:nvPr/>
        </p:nvGrpSpPr>
        <p:grpSpPr bwMode="auto">
          <a:xfrm>
            <a:off x="6837609" y="4562520"/>
            <a:ext cx="3200400" cy="406400"/>
            <a:chOff x="3504" y="2902"/>
            <a:chExt cx="2016" cy="256"/>
          </a:xfrm>
        </p:grpSpPr>
        <p:sp>
          <p:nvSpPr>
            <p:cNvPr id="45" name="Line 167"/>
            <p:cNvSpPr>
              <a:spLocks noChangeShapeType="1"/>
            </p:cNvSpPr>
            <p:nvPr/>
          </p:nvSpPr>
          <p:spPr bwMode="auto">
            <a:xfrm flipV="1">
              <a:off x="3504" y="2998"/>
              <a:ext cx="192" cy="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168"/>
            <p:cNvSpPr>
              <a:spLocks noChangeShapeType="1"/>
            </p:cNvSpPr>
            <p:nvPr/>
          </p:nvSpPr>
          <p:spPr bwMode="auto">
            <a:xfrm>
              <a:off x="3696" y="29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Rectangle 169"/>
            <p:cNvSpPr>
              <a:spLocks noChangeArrowheads="1"/>
            </p:cNvSpPr>
            <p:nvPr/>
          </p:nvSpPr>
          <p:spPr bwMode="auto">
            <a:xfrm>
              <a:off x="3888" y="2902"/>
              <a:ext cx="1632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/>
                <a:t>ca. 21% Sauerstoff</a:t>
              </a:r>
            </a:p>
          </p:txBody>
        </p:sp>
      </p:grpSp>
      <p:grpSp>
        <p:nvGrpSpPr>
          <p:cNvPr id="48" name="Group 187"/>
          <p:cNvGrpSpPr>
            <a:grpSpLocks/>
          </p:cNvGrpSpPr>
          <p:nvPr/>
        </p:nvGrpSpPr>
        <p:grpSpPr bwMode="auto">
          <a:xfrm>
            <a:off x="6837609" y="5883320"/>
            <a:ext cx="3200400" cy="355600"/>
            <a:chOff x="3504" y="3734"/>
            <a:chExt cx="2016" cy="224"/>
          </a:xfrm>
        </p:grpSpPr>
        <p:sp>
          <p:nvSpPr>
            <p:cNvPr id="49" name="Line 174"/>
            <p:cNvSpPr>
              <a:spLocks noChangeShapeType="1"/>
            </p:cNvSpPr>
            <p:nvPr/>
          </p:nvSpPr>
          <p:spPr bwMode="auto">
            <a:xfrm>
              <a:off x="3696" y="386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Rectangle 175"/>
            <p:cNvSpPr>
              <a:spLocks noChangeArrowheads="1"/>
            </p:cNvSpPr>
            <p:nvPr/>
          </p:nvSpPr>
          <p:spPr bwMode="auto">
            <a:xfrm>
              <a:off x="3888" y="3766"/>
              <a:ext cx="163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/>
                <a:t>ca. 78% Stickstoff</a:t>
              </a:r>
            </a:p>
          </p:txBody>
        </p:sp>
        <p:sp>
          <p:nvSpPr>
            <p:cNvPr id="51" name="Line 178"/>
            <p:cNvSpPr>
              <a:spLocks noChangeShapeType="1"/>
            </p:cNvSpPr>
            <p:nvPr/>
          </p:nvSpPr>
          <p:spPr bwMode="auto">
            <a:xfrm flipH="1" flipV="1">
              <a:off x="3504" y="3734"/>
              <a:ext cx="192" cy="1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2" name="Group 188"/>
          <p:cNvGrpSpPr>
            <a:grpSpLocks/>
          </p:cNvGrpSpPr>
          <p:nvPr/>
        </p:nvGrpSpPr>
        <p:grpSpPr bwMode="auto">
          <a:xfrm>
            <a:off x="7066209" y="5400720"/>
            <a:ext cx="2971800" cy="381000"/>
            <a:chOff x="3648" y="3430"/>
            <a:chExt cx="1872" cy="240"/>
          </a:xfrm>
        </p:grpSpPr>
        <p:sp>
          <p:nvSpPr>
            <p:cNvPr id="53" name="Line 172"/>
            <p:cNvSpPr>
              <a:spLocks noChangeShapeType="1"/>
            </p:cNvSpPr>
            <p:nvPr/>
          </p:nvSpPr>
          <p:spPr bwMode="auto">
            <a:xfrm>
              <a:off x="3792" y="357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Rectangle 173"/>
            <p:cNvSpPr>
              <a:spLocks noChangeArrowheads="1"/>
            </p:cNvSpPr>
            <p:nvPr/>
          </p:nvSpPr>
          <p:spPr bwMode="auto">
            <a:xfrm>
              <a:off x="3888" y="3478"/>
              <a:ext cx="163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/>
                <a:t>   &gt; 1 % Edelgase</a:t>
              </a:r>
            </a:p>
          </p:txBody>
        </p:sp>
        <p:sp>
          <p:nvSpPr>
            <p:cNvPr id="55" name="Line 181"/>
            <p:cNvSpPr>
              <a:spLocks noChangeShapeType="1"/>
            </p:cNvSpPr>
            <p:nvPr/>
          </p:nvSpPr>
          <p:spPr bwMode="auto">
            <a:xfrm>
              <a:off x="3648" y="3430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6" name="Group 185"/>
          <p:cNvGrpSpPr>
            <a:grpSpLocks/>
          </p:cNvGrpSpPr>
          <p:nvPr/>
        </p:nvGrpSpPr>
        <p:grpSpPr bwMode="auto">
          <a:xfrm>
            <a:off x="7051922" y="5019720"/>
            <a:ext cx="2986087" cy="304800"/>
            <a:chOff x="3639" y="3190"/>
            <a:chExt cx="1881" cy="192"/>
          </a:xfrm>
        </p:grpSpPr>
        <p:sp>
          <p:nvSpPr>
            <p:cNvPr id="57" name="Line 170"/>
            <p:cNvSpPr>
              <a:spLocks noChangeShapeType="1"/>
            </p:cNvSpPr>
            <p:nvPr/>
          </p:nvSpPr>
          <p:spPr bwMode="auto">
            <a:xfrm>
              <a:off x="3792" y="328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Rectangle 171"/>
            <p:cNvSpPr>
              <a:spLocks noChangeArrowheads="1"/>
            </p:cNvSpPr>
            <p:nvPr/>
          </p:nvSpPr>
          <p:spPr bwMode="auto">
            <a:xfrm>
              <a:off x="3888" y="3190"/>
              <a:ext cx="1632" cy="19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40000"/>
                </a:spcAft>
                <a:buSzPct val="115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ca. 0,03% Kohlendioxid</a:t>
              </a:r>
            </a:p>
          </p:txBody>
        </p:sp>
        <p:sp>
          <p:nvSpPr>
            <p:cNvPr id="59" name="Line 182"/>
            <p:cNvSpPr>
              <a:spLocks noChangeShapeType="1"/>
            </p:cNvSpPr>
            <p:nvPr/>
          </p:nvSpPr>
          <p:spPr bwMode="auto">
            <a:xfrm flipH="1">
              <a:off x="3639" y="3286"/>
              <a:ext cx="153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0" name="Fußzeilenplatzhalter 5"/>
          <p:cNvSpPr txBox="1">
            <a:spLocks/>
          </p:cNvSpPr>
          <p:nvPr/>
        </p:nvSpPr>
        <p:spPr>
          <a:xfrm>
            <a:off x="4377621" y="6516710"/>
            <a:ext cx="2229241" cy="341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smtClean="0">
                <a:solidFill>
                  <a:srgbClr val="002060"/>
                </a:solidFill>
              </a:rPr>
              <a:t>Brennen und Löschen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Breitbild</PresentationFormat>
  <Paragraphs>263</Paragraphs>
  <Slides>20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Diagramm</vt:lpstr>
      <vt:lpstr>Brennen und Löschen</vt:lpstr>
      <vt:lpstr>Verbrennungsdreieck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Noch Fragen?</vt:lpstr>
      <vt:lpstr>Vielen Dank für  die Aufmerksamkeit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Tjark Stange</dc:creator>
  <cp:lastModifiedBy>Maximilian Janzen</cp:lastModifiedBy>
  <cp:revision>8</cp:revision>
  <dcterms:created xsi:type="dcterms:W3CDTF">2016-01-20T21:01:06Z</dcterms:created>
  <dcterms:modified xsi:type="dcterms:W3CDTF">2016-01-29T17:23:49Z</dcterms:modified>
</cp:coreProperties>
</file>